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13716000" cx="24377650"/>
  <p:notesSz cx="6858000" cy="9144000"/>
  <p:embeddedFontLst>
    <p:embeddedFont>
      <p:font typeface="Roboto Thin"/>
      <p:regular r:id="rId50"/>
      <p:bold r:id="rId51"/>
      <p:italic r:id="rId52"/>
      <p:boldItalic r:id="rId53"/>
    </p:embeddedFont>
    <p:embeddedFont>
      <p:font typeface="Roboto Medium"/>
      <p:regular r:id="rId54"/>
      <p:bold r:id="rId55"/>
      <p:italic r:id="rId56"/>
      <p:boldItalic r:id="rId57"/>
    </p:embeddedFont>
    <p:embeddedFont>
      <p:font typeface="Inconsolata"/>
      <p:regular r:id="rId58"/>
      <p:bold r:id="rId59"/>
    </p:embeddedFont>
    <p:embeddedFont>
      <p:font typeface="Pacifico"/>
      <p:regular r:id="rId60"/>
    </p:embeddedFont>
    <p:embeddedFont>
      <p:font typeface="Metal Mania"/>
      <p:regular r:id="rId61"/>
    </p:embeddedFont>
    <p:embeddedFont>
      <p:font typeface="Roboto Light"/>
      <p:regular r:id="rId62"/>
      <p:bold r:id="rId63"/>
      <p:italic r:id="rId64"/>
      <p:boldItalic r:id="rId65"/>
    </p:embeddedFont>
    <p:embeddedFont>
      <p:font typeface="Helvetica Neue"/>
      <p:regular r:id="rId66"/>
      <p:bold r:id="rId67"/>
      <p:italic r:id="rId68"/>
      <p:boldItalic r:id="rId69"/>
    </p:embeddedFont>
    <p:embeddedFont>
      <p:font typeface="Audiowide"/>
      <p:regular r:id="rId70"/>
    </p:embeddedFont>
    <p:embeddedFont>
      <p:font typeface="Creepster"/>
      <p:regular r:id="rId71"/>
    </p:embeddedFont>
    <p:embeddedFont>
      <p:font typeface="Roboto"/>
      <p:regular r:id="rId72"/>
      <p:bold r:id="rId73"/>
      <p:italic r:id="rId74"/>
      <p:boldItalic r:id="rId75"/>
    </p:embeddedFont>
    <p:embeddedFont>
      <p:font typeface="Amatic SC"/>
      <p:regular r:id="rId76"/>
      <p:bold r:id="rId77"/>
    </p:embeddedFont>
    <p:embeddedFont>
      <p:font typeface="Poppins"/>
      <p:regular r:id="rId78"/>
      <p:bold r:id="rId79"/>
      <p:italic r:id="rId80"/>
      <p:boldItalic r:id="rId81"/>
    </p:embeddedFont>
    <p:embeddedFont>
      <p:font typeface="Lato Light"/>
      <p:regular r:id="rId82"/>
      <p:bold r:id="rId83"/>
      <p:italic r:id="rId84"/>
      <p:boldItalic r:id="rId85"/>
    </p:embeddedFont>
    <p:embeddedFont>
      <p:font typeface="Poppins Medium"/>
      <p:regular r:id="rId86"/>
      <p:bold r:id="rId87"/>
      <p:italic r:id="rId88"/>
      <p:boldItalic r:id="rId89"/>
    </p:embeddedFont>
    <p:embeddedFont>
      <p:font typeface="New Rocker"/>
      <p:regular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84CDA-62AF-4F13-AFA2-1F9CC5EFA596}">
  <a:tblStyle styleId="{E1284CDA-62AF-4F13-AFA2-1F9CC5EFA5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Light-italic.fntdata"/><Relationship Id="rId83" Type="http://schemas.openxmlformats.org/officeDocument/2006/relationships/font" Target="fonts/LatoLight-bold.fntdata"/><Relationship Id="rId42" Type="http://schemas.openxmlformats.org/officeDocument/2006/relationships/slide" Target="slides/slide34.xml"/><Relationship Id="rId86" Type="http://schemas.openxmlformats.org/officeDocument/2006/relationships/font" Target="fonts/PoppinsMedium-regular.fntdata"/><Relationship Id="rId41" Type="http://schemas.openxmlformats.org/officeDocument/2006/relationships/slide" Target="slides/slide33.xml"/><Relationship Id="rId85" Type="http://schemas.openxmlformats.org/officeDocument/2006/relationships/font" Target="fonts/LatoLight-boldItalic.fntdata"/><Relationship Id="rId44" Type="http://schemas.openxmlformats.org/officeDocument/2006/relationships/slide" Target="slides/slide36.xml"/><Relationship Id="rId88" Type="http://schemas.openxmlformats.org/officeDocument/2006/relationships/font" Target="fonts/PoppinsMedium-italic.fntdata"/><Relationship Id="rId43" Type="http://schemas.openxmlformats.org/officeDocument/2006/relationships/slide" Target="slides/slide35.xml"/><Relationship Id="rId87" Type="http://schemas.openxmlformats.org/officeDocument/2006/relationships/font" Target="fonts/PoppinsMedium-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PoppinsMedium-boldItalic.fntdata"/><Relationship Id="rId80" Type="http://schemas.openxmlformats.org/officeDocument/2006/relationships/font" Target="fonts/Poppins-italic.fntdata"/><Relationship Id="rId82" Type="http://schemas.openxmlformats.org/officeDocument/2006/relationships/font" Target="fonts/LatoLight-regular.fntdata"/><Relationship Id="rId81" Type="http://schemas.openxmlformats.org/officeDocument/2006/relationships/font" Target="fonts/Poppi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AmaticSC-bold.fntdata"/><Relationship Id="rId32" Type="http://schemas.openxmlformats.org/officeDocument/2006/relationships/slide" Target="slides/slide24.xml"/><Relationship Id="rId76" Type="http://schemas.openxmlformats.org/officeDocument/2006/relationships/font" Target="fonts/AmaticSC-regular.fntdata"/><Relationship Id="rId35" Type="http://schemas.openxmlformats.org/officeDocument/2006/relationships/slide" Target="slides/slide27.xml"/><Relationship Id="rId79" Type="http://schemas.openxmlformats.org/officeDocument/2006/relationships/font" Target="fonts/Poppins-bold.fntdata"/><Relationship Id="rId34" Type="http://schemas.openxmlformats.org/officeDocument/2006/relationships/slide" Target="slides/slide26.xml"/><Relationship Id="rId78" Type="http://schemas.openxmlformats.org/officeDocument/2006/relationships/font" Target="fonts/Poppins-regular.fntdata"/><Relationship Id="rId71" Type="http://schemas.openxmlformats.org/officeDocument/2006/relationships/font" Target="fonts/Creepster-regular.fntdata"/><Relationship Id="rId70" Type="http://schemas.openxmlformats.org/officeDocument/2006/relationships/font" Target="fonts/Audiowide-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Light-regular.fntdata"/><Relationship Id="rId61" Type="http://schemas.openxmlformats.org/officeDocument/2006/relationships/font" Target="fonts/MetalMania-regular.fntdata"/><Relationship Id="rId20" Type="http://schemas.openxmlformats.org/officeDocument/2006/relationships/slide" Target="slides/slide12.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4.xml"/><Relationship Id="rId66" Type="http://schemas.openxmlformats.org/officeDocument/2006/relationships/font" Target="fonts/HelveticaNeue-regular.fntdata"/><Relationship Id="rId21" Type="http://schemas.openxmlformats.org/officeDocument/2006/relationships/slide" Target="slides/slide13.xml"/><Relationship Id="rId65" Type="http://schemas.openxmlformats.org/officeDocument/2006/relationships/font" Target="fonts/RobotoLight-boldItalic.fntdata"/><Relationship Id="rId24" Type="http://schemas.openxmlformats.org/officeDocument/2006/relationships/slide" Target="slides/slide16.xml"/><Relationship Id="rId68" Type="http://schemas.openxmlformats.org/officeDocument/2006/relationships/font" Target="fonts/HelveticaNeue-italic.fntdata"/><Relationship Id="rId23" Type="http://schemas.openxmlformats.org/officeDocument/2006/relationships/slide" Target="slides/slide15.xml"/><Relationship Id="rId67" Type="http://schemas.openxmlformats.org/officeDocument/2006/relationships/font" Target="fonts/HelveticaNeue-bold.fntdata"/><Relationship Id="rId60" Type="http://schemas.openxmlformats.org/officeDocument/2006/relationships/font" Target="fonts/Pacifico-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bold.fntdata"/><Relationship Id="rId50" Type="http://schemas.openxmlformats.org/officeDocument/2006/relationships/font" Target="fonts/RobotoThin-regular.fntdata"/><Relationship Id="rId53" Type="http://schemas.openxmlformats.org/officeDocument/2006/relationships/font" Target="fonts/RobotoThin-boldItalic.fntdata"/><Relationship Id="rId52" Type="http://schemas.openxmlformats.org/officeDocument/2006/relationships/font" Target="fonts/RobotoThin-italic.fntdata"/><Relationship Id="rId11" Type="http://schemas.openxmlformats.org/officeDocument/2006/relationships/slide" Target="slides/slide3.xml"/><Relationship Id="rId55" Type="http://schemas.openxmlformats.org/officeDocument/2006/relationships/font" Target="fonts/RobotoMedium-bold.fntdata"/><Relationship Id="rId10" Type="http://schemas.openxmlformats.org/officeDocument/2006/relationships/slide" Target="slides/slide2.xml"/><Relationship Id="rId54" Type="http://schemas.openxmlformats.org/officeDocument/2006/relationships/font" Target="fonts/RobotoMedium-regular.fntdata"/><Relationship Id="rId13" Type="http://schemas.openxmlformats.org/officeDocument/2006/relationships/slide" Target="slides/slide5.xml"/><Relationship Id="rId57" Type="http://schemas.openxmlformats.org/officeDocument/2006/relationships/font" Target="fonts/RobotoMedium-boldItalic.fntdata"/><Relationship Id="rId12" Type="http://schemas.openxmlformats.org/officeDocument/2006/relationships/slide" Target="slides/slide4.xml"/><Relationship Id="rId56" Type="http://schemas.openxmlformats.org/officeDocument/2006/relationships/font" Target="fonts/RobotoMedium-italic.fntdata"/><Relationship Id="rId90" Type="http://schemas.openxmlformats.org/officeDocument/2006/relationships/font" Target="fonts/NewRocker-regular.fntdata"/><Relationship Id="rId15" Type="http://schemas.openxmlformats.org/officeDocument/2006/relationships/slide" Target="slides/slide7.xml"/><Relationship Id="rId59" Type="http://schemas.openxmlformats.org/officeDocument/2006/relationships/font" Target="fonts/Inconsolata-bold.fntdata"/><Relationship Id="rId14" Type="http://schemas.openxmlformats.org/officeDocument/2006/relationships/slide" Target="slides/slide6.xml"/><Relationship Id="rId58" Type="http://schemas.openxmlformats.org/officeDocument/2006/relationships/font" Target="fonts/Inconsolata-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200"/>
              <a:t>Welcome, everyone. Today, we're kicking off our presentation on the Defensive Security Project.</a:t>
            </a:r>
            <a:endParaRPr sz="1200"/>
          </a:p>
          <a:p>
            <a:pPr indent="0" lvl="0" marL="0" rtl="0" algn="l">
              <a:lnSpc>
                <a:spcPct val="115000"/>
              </a:lnSpc>
              <a:spcBef>
                <a:spcPts val="1200"/>
              </a:spcBef>
              <a:spcAft>
                <a:spcPts val="0"/>
              </a:spcAft>
              <a:buClr>
                <a:schemeClr val="dk1"/>
              </a:buClr>
              <a:buSzPts val="1100"/>
              <a:buFont typeface="Arial"/>
              <a:buNone/>
            </a:pPr>
            <a:r>
              <a:rPr lang="en-US" sz="1200"/>
              <a:t>we'll delve into our strategies and approaches for enhancing security measures to protect our organization from potential threats. Our focus will be on identifying vulnerabilities, implementing robust defenses, and continuously monitoring our systems to safeguard against attacks.</a:t>
            </a:r>
            <a:endParaRPr sz="1200"/>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Multiple reports were created to monitor different events that occur on the Windows server. Reports were created to monitor signatures and associated IDs, the severity levels of the events, and if events were successful or failed.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following images are screenshots of the reports created.</a:t>
            </a:r>
            <a:endParaRPr/>
          </a:p>
        </p:txBody>
      </p:sp>
      <p:sp>
        <p:nvSpPr>
          <p:cNvPr id="1417" name="Google Shape;1417;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f1732b557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f1732b5571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1" name="Google Shape;1431;g2f1732b5571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better monitor the events of the Windows server alerts were created to notify SOC of any suspicious activity. the first alert created was to monitor any failed windows activity.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 alert was created to monitor successful logins.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 alert was created to monitor account deletions.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dashboard with multiple visualizations was created to better understand the data from the logs. The first two show the different signature </a:t>
            </a:r>
            <a:r>
              <a:rPr lang="en-US"/>
              <a:t>fields and users over time. </a:t>
            </a:r>
            <a:endParaRPr/>
          </a:p>
        </p:txBody>
      </p:sp>
      <p:sp>
        <p:nvSpPr>
          <p:cNvPr id="1469" name="Google Shape;1469;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two pie charts are visualizations the </a:t>
            </a:r>
            <a:r>
              <a:rPr lang="en-US"/>
              <a:t>corroborate the information gather in the time charts. And the radial gauge shows the occurrences of special privileges assigned to accounts. If there is an attack, we felt it would be in VSI’s best interest to know if special privileges were added to accounts that previously did not have privileges.</a:t>
            </a:r>
            <a:endParaRPr/>
          </a:p>
        </p:txBody>
      </p:sp>
      <p:sp>
        <p:nvSpPr>
          <p:cNvPr id="1482" name="Google Shape;1482;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highlight>
                  <a:schemeClr val="lt1"/>
                </a:highlight>
                <a:latin typeface="Calibri"/>
                <a:ea typeface="Calibri"/>
                <a:cs typeface="Calibri"/>
                <a:sym typeface="Calibri"/>
              </a:rPr>
              <a:t>Here’s a quick overview of what we’ll cover: </a:t>
            </a:r>
            <a:endParaRPr sz="1100">
              <a:highlight>
                <a:schemeClr val="lt1"/>
              </a:highlight>
              <a:latin typeface="Calibri"/>
              <a:ea typeface="Calibri"/>
              <a:cs typeface="Calibri"/>
              <a:sym typeface="Calibri"/>
            </a:endParaRPr>
          </a:p>
          <a:p>
            <a:pPr indent="0" lvl="0" marL="457200" rtl="0" algn="l">
              <a:lnSpc>
                <a:spcPct val="115000"/>
              </a:lnSpc>
              <a:spcBef>
                <a:spcPts val="0"/>
              </a:spcBef>
              <a:spcAft>
                <a:spcPts val="0"/>
              </a:spcAft>
              <a:buNone/>
            </a:pPr>
            <a:r>
              <a:rPr b="1" lang="en-US" sz="1100">
                <a:highlight>
                  <a:schemeClr val="lt1"/>
                </a:highlight>
                <a:latin typeface="Calibri"/>
                <a:ea typeface="Calibri"/>
                <a:cs typeface="Calibri"/>
                <a:sym typeface="Calibri"/>
              </a:rPr>
              <a:t>Monitoring Environment</a:t>
            </a:r>
            <a:r>
              <a:rPr lang="en-US" sz="1100">
                <a:highlight>
                  <a:schemeClr val="lt1"/>
                </a:highlight>
                <a:latin typeface="Calibri"/>
                <a:ea typeface="Calibri"/>
                <a:cs typeface="Calibri"/>
                <a:sym typeface="Calibri"/>
              </a:rPr>
              <a:t>- We’ll start by discussing the tools and technologies we use to monitor our systems.  </a:t>
            </a:r>
            <a:endParaRPr sz="1100">
              <a:highlight>
                <a:schemeClr val="lt1"/>
              </a:highlight>
              <a:latin typeface="Calibri"/>
              <a:ea typeface="Calibri"/>
              <a:cs typeface="Calibri"/>
              <a:sym typeface="Calibri"/>
            </a:endParaRPr>
          </a:p>
          <a:p>
            <a:pPr indent="0" lvl="0" marL="457200" rtl="0" algn="l">
              <a:lnSpc>
                <a:spcPct val="115000"/>
              </a:lnSpc>
              <a:spcBef>
                <a:spcPts val="0"/>
              </a:spcBef>
              <a:spcAft>
                <a:spcPts val="0"/>
              </a:spcAft>
              <a:buNone/>
            </a:pPr>
            <a:r>
              <a:rPr b="1" lang="en-US" sz="1100">
                <a:highlight>
                  <a:schemeClr val="lt1"/>
                </a:highlight>
                <a:latin typeface="Calibri"/>
                <a:ea typeface="Calibri"/>
                <a:cs typeface="Calibri"/>
                <a:sym typeface="Calibri"/>
              </a:rPr>
              <a:t>Attack Analysis</a:t>
            </a:r>
            <a:r>
              <a:rPr lang="en-US" sz="1100">
                <a:highlight>
                  <a:schemeClr val="lt1"/>
                </a:highlight>
                <a:latin typeface="Calibri"/>
                <a:ea typeface="Calibri"/>
                <a:cs typeface="Calibri"/>
                <a:sym typeface="Calibri"/>
              </a:rPr>
              <a:t>- Next, we’ll dive into the details of our attack analysis. This section will examine recent attacks, their impact, and how we analyze attack patterns to improve our defenses. </a:t>
            </a:r>
            <a:endParaRPr sz="1100">
              <a:highlight>
                <a:schemeClr val="lt1"/>
              </a:highlight>
              <a:latin typeface="Calibri"/>
              <a:ea typeface="Calibri"/>
              <a:cs typeface="Calibri"/>
              <a:sym typeface="Calibri"/>
            </a:endParaRPr>
          </a:p>
          <a:p>
            <a:pPr indent="0" lvl="0" marL="457200" rtl="0" algn="l">
              <a:lnSpc>
                <a:spcPct val="115000"/>
              </a:lnSpc>
              <a:spcBef>
                <a:spcPts val="0"/>
              </a:spcBef>
              <a:spcAft>
                <a:spcPts val="0"/>
              </a:spcAft>
              <a:buNone/>
            </a:pPr>
            <a:r>
              <a:rPr b="1" lang="en-US" sz="1100">
                <a:highlight>
                  <a:schemeClr val="lt1"/>
                </a:highlight>
                <a:latin typeface="Calibri"/>
                <a:ea typeface="Calibri"/>
                <a:cs typeface="Calibri"/>
                <a:sym typeface="Calibri"/>
              </a:rPr>
              <a:t>Project Summary and Future Mitigation</a:t>
            </a:r>
            <a:r>
              <a:rPr lang="en-US" sz="1100">
                <a:highlight>
                  <a:schemeClr val="lt1"/>
                </a:highlight>
                <a:latin typeface="Calibri"/>
                <a:ea typeface="Calibri"/>
                <a:cs typeface="Calibri"/>
                <a:sym typeface="Calibri"/>
              </a:rPr>
              <a:t>- Finally, we’ll wrap up with a summary of our project’s findings and outline our future mitigation strategies. </a:t>
            </a:r>
            <a:endParaRPr sz="1100">
              <a:highlight>
                <a:schemeClr val="lt1"/>
              </a:highlight>
              <a:latin typeface="Calibri"/>
              <a:ea typeface="Calibri"/>
              <a:cs typeface="Calibri"/>
              <a:sym typeface="Calibri"/>
            </a:endParaRPr>
          </a:p>
          <a:p>
            <a:pPr indent="0" lvl="0" marL="0" rtl="0" algn="l">
              <a:spcBef>
                <a:spcPts val="0"/>
              </a:spcBef>
              <a:spcAft>
                <a:spcPts val="0"/>
              </a:spcAft>
              <a:buNone/>
            </a:pPr>
            <a:r>
              <a:t/>
            </a:r>
            <a:endParaRPr/>
          </a:p>
        </p:txBody>
      </p:sp>
      <p:sp>
        <p:nvSpPr>
          <p:cNvPr id="1328" name="Google Shape;1328;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f1732b5571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f1732b5571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1" name="Google Shape;1521;g2f1732b5571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8" name="Google Shape;1548;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f1732b5571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f1732b5571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g2f1732b5571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7fb1981952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7fb1981952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g27fb1981952_1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Going into our attack analysis for Windows…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observed… that the “” Report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 brings us into our Windows Attack Summary Alerts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observations from our windows attack timechart visuals indicate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up top you can see a screenshot of the total count &amp; percentage by severity levels, below you can see the screenshot for status success &amp; failure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7fb1981952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7fb1981952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above</a:t>
            </a:r>
            <a:r>
              <a:rPr lang="en-US"/>
              <a:t> you can see the screenshot of the 35 events which triggered our failed logins alert, &amp; below you can see that user_j was our most active user with signature “an account was successfully logged on”</a:t>
            </a:r>
            <a:endParaRPr/>
          </a:p>
        </p:txBody>
      </p:sp>
      <p:sp>
        <p:nvSpPr>
          <p:cNvPr id="1619" name="Google Shape;1619;g27fb1981952_1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000"/>
              <a:t>In our analysis of attack logs, we observed a notable peak in non-US activity on March 25, 2020. Attacks surged to 937 at 8 p.m., following a lower volume of 81 attacks starting at 7 p.m.</a:t>
            </a:r>
            <a:endParaRPr sz="1000"/>
          </a:p>
          <a:p>
            <a:pPr indent="0" lvl="0" marL="0" rtl="0" algn="l">
              <a:lnSpc>
                <a:spcPct val="115000"/>
              </a:lnSpc>
              <a:spcBef>
                <a:spcPts val="1200"/>
              </a:spcBef>
              <a:spcAft>
                <a:spcPts val="0"/>
              </a:spcAft>
              <a:buClr>
                <a:schemeClr val="dk1"/>
              </a:buClr>
              <a:buSzPts val="1100"/>
              <a:buFont typeface="Arial"/>
              <a:buNone/>
            </a:pPr>
            <a:r>
              <a:rPr lang="en-US" sz="1000"/>
              <a:t>For HTTP POST activity on the same day, the peak request volume also occurred at 8 p.m., with a total of 1,296 requests.</a:t>
            </a:r>
            <a:endParaRPr sz="1000"/>
          </a:p>
          <a:p>
            <a:pPr indent="0" lvl="0" marL="0" rtl="0" algn="l">
              <a:lnSpc>
                <a:spcPct val="115000"/>
              </a:lnSpc>
              <a:spcBef>
                <a:spcPts val="1200"/>
              </a:spcBef>
              <a:spcAft>
                <a:spcPts val="0"/>
              </a:spcAft>
              <a:buClr>
                <a:schemeClr val="dk1"/>
              </a:buClr>
              <a:buSzPts val="1100"/>
              <a:buFont typeface="Arial"/>
              <a:buNone/>
            </a:pPr>
            <a:r>
              <a:rPr lang="en-US" sz="1000"/>
              <a:t>This data highlights a significant increase in attack and request activity during that hour.</a:t>
            </a:r>
            <a:endParaRPr sz="1000"/>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300"/>
              <a:t>The alert for Non-US activity detected a spike in suspicious behavior at 8 a.m., which was the hour with the highest number of attacks, totaling 937. Similarly, the HTTP POST activity alert also went off at a.m. when there were 1,296 POST requests.</a:t>
            </a:r>
            <a:endParaRPr sz="1300"/>
          </a:p>
          <a:p>
            <a:pPr indent="0" lvl="0" marL="0" rtl="0" algn="l">
              <a:lnSpc>
                <a:spcPct val="115000"/>
              </a:lnSpc>
              <a:spcBef>
                <a:spcPts val="1200"/>
              </a:spcBef>
              <a:spcAft>
                <a:spcPts val="0"/>
              </a:spcAft>
              <a:buClr>
                <a:schemeClr val="dk1"/>
              </a:buClr>
              <a:buSzPts val="1100"/>
              <a:buFont typeface="Arial"/>
              <a:buNone/>
            </a:pPr>
            <a:r>
              <a:rPr lang="en-US" sz="1300"/>
              <a:t>Based on these findings, it seems that the thresholds for triggering our alerts were set correctly, as both alerts activated during significant spikes in activity.</a:t>
            </a:r>
            <a:endParaRPr sz="1300"/>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300"/>
              <a:t>On a typical day, Non-US activity averages between 80 to 120 server views per hour. However, on March 25, 2020, there was a dramatic spike to 937 server views at 8 p.m.</a:t>
            </a:r>
            <a:endParaRPr sz="1300"/>
          </a:p>
          <a:p>
            <a:pPr indent="0" lvl="0" marL="0" rtl="0" algn="l">
              <a:lnSpc>
                <a:spcPct val="115000"/>
              </a:lnSpc>
              <a:spcBef>
                <a:spcPts val="1200"/>
              </a:spcBef>
              <a:spcAft>
                <a:spcPts val="0"/>
              </a:spcAft>
              <a:buClr>
                <a:schemeClr val="dk1"/>
              </a:buClr>
              <a:buSzPts val="1100"/>
              <a:buFont typeface="Arial"/>
              <a:buNone/>
            </a:pPr>
            <a:r>
              <a:rPr lang="en-US" sz="1300"/>
              <a:t>Similarly, HTTP POST requests usually range from 2 to 4 per hour. On the same day, POST requests surged to 1,296 at 8 p.m.</a:t>
            </a:r>
            <a:endParaRPr sz="1300"/>
          </a:p>
          <a:p>
            <a:pPr indent="0" lvl="0" marL="0" rtl="0" algn="l">
              <a:lnSpc>
                <a:spcPct val="115000"/>
              </a:lnSpc>
              <a:spcBef>
                <a:spcPts val="1200"/>
              </a:spcBef>
              <a:spcAft>
                <a:spcPts val="0"/>
              </a:spcAft>
              <a:buClr>
                <a:schemeClr val="dk1"/>
              </a:buClr>
              <a:buSzPts val="1100"/>
              <a:buFont typeface="Arial"/>
              <a:buNone/>
            </a:pPr>
            <a:r>
              <a:rPr lang="en-US" sz="1300"/>
              <a:t>These spikes indicate significant anomalies compared to normal activity levels.</a:t>
            </a:r>
            <a:endParaRPr sz="1300"/>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7fb1981952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7fb1981952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g27fb1981952_1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Recently, we have received rumors indicating that a rival company, JobeCorp, may be planning cyberattacks aimed at undermining VSI’s business initiatives. As SOC's for VSI, our primary responsibility has been to monitor and defend against possible attacks targeting VSI's systems and applications. Specifically, we focus on two key components of our infrastructure: the Windows operating system that runs many of our back-end operations and the Apache web server that hosts our administrative webpage. Our team has been tasked with analyzing logs from both the Windows server and the Apache server, utilizing Splunk to process and scrutinize these logs. This allows us to identify any suspicious activity or potential breaches.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latin typeface="Arial"/>
                <a:ea typeface="Arial"/>
                <a:cs typeface="Arial"/>
                <a:sym typeface="Arial"/>
              </a:rPr>
              <a:t>In conclusion, our findings show there was a successful DDoS attack on vsi-company.com between 7:00 PM and 9:00 PM on March 25, 2020 from attackers in El Salvador and the Ukraine. The flood of POST requests indicates that the most likely methods used were PHP code injection and brute forcing. The 75% reduction of GET requests during that time frame indicates a substantial impact on website functionality.</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We also determined that on the same day, the attackers attempted to log into to VSI's Windows server as users a, j, and k, and were ultimately successful in gaining access to the server as user_j.</a:t>
            </a:r>
            <a:br>
              <a:rPr lang="en-US" sz="1350">
                <a:latin typeface="Arial"/>
                <a:ea typeface="Arial"/>
                <a:cs typeface="Arial"/>
                <a:sym typeface="Arial"/>
              </a:rPr>
            </a:br>
            <a:br>
              <a:rPr lang="en-US" sz="1350">
                <a:latin typeface="Arial"/>
                <a:ea typeface="Arial"/>
                <a:cs typeface="Arial"/>
                <a:sym typeface="Arial"/>
              </a:rPr>
            </a:br>
            <a:r>
              <a:rPr lang="en-US" sz="1350">
                <a:latin typeface="Arial"/>
                <a:ea typeface="Arial"/>
                <a:cs typeface="Arial"/>
                <a:sym typeface="Arial"/>
              </a:rPr>
              <a:t>To strengthen defenses against future attacks, several key mitigations are recommended:</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(read slide) Limit permissions on back-end files as an added precaution to reduce the possibility of sensitive data being accessed in the event of a breach.</a:t>
            </a:r>
            <a:endParaRPr sz="135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7fb1981952_5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27fb1981952_5_4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6" name="Google Shape;1686;g27fb1981952_5_4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Central Processing Unit, .. input/ouput. xtra: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top screenshots incredibly user-friendly, below similar interface as normal splunk - </a:t>
            </a:r>
            <a:r>
              <a:rPr lang="en-US" sz="1100">
                <a:highlight>
                  <a:srgbClr val="FFFFFF"/>
                </a:highlight>
                <a:latin typeface="Arial"/>
                <a:ea typeface="Arial"/>
                <a:cs typeface="Arial"/>
                <a:sym typeface="Arial"/>
              </a:rPr>
              <a:t>compatible with other Splunk Apps such as the Splunk App for Windows Infrastructure, and the Splunk App for Microsoft Exchange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were given to different logs to monitor from VSI. The Windows logs, which contained the events that involved users, account management, logins, etc. The Apache logs contain info about HTTP requests and responses for the VSI website.</a:t>
            </a:r>
            <a:endParaRPr/>
          </a:p>
        </p:txBody>
      </p:sp>
      <p:sp>
        <p:nvSpPr>
          <p:cNvPr id="1387" name="Google Shape;138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 Id="rId4"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00" cy="71160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300" cy="630900"/>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800" cy="265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1675964" y="3651250"/>
            <a:ext cx="21025800" cy="8702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8.jpg"/><Relationship Id="rId4" Type="http://schemas.openxmlformats.org/officeDocument/2006/relationships/image" Target="../media/image109.png"/><Relationship Id="rId5" Type="http://schemas.openxmlformats.org/officeDocument/2006/relationships/hyperlink" Target="http://drive.google.com/file/d/1LdsK9wdDsZ0iDLRbry486EA8kYUpc7jK/view" TargetMode="External"/><Relationship Id="rId6" Type="http://schemas.openxmlformats.org/officeDocument/2006/relationships/image" Target="../media/image1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8.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1.png"/><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3.png"/><Relationship Id="rId4" Type="http://schemas.openxmlformats.org/officeDocument/2006/relationships/image" Target="../media/image120.png"/><Relationship Id="rId5"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1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1.png"/><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9.png"/><Relationship Id="rId4" Type="http://schemas.openxmlformats.org/officeDocument/2006/relationships/image" Target="../media/image123.png"/><Relationship Id="rId5" Type="http://schemas.openxmlformats.org/officeDocument/2006/relationships/image" Target="../media/image1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0.pn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 Id="rId3" Type="http://schemas.openxmlformats.org/officeDocument/2006/relationships/image" Target="../media/image1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4.png"/><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35.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1.png"/><Relationship Id="rId4" Type="http://schemas.openxmlformats.org/officeDocument/2006/relationships/image" Target="../media/image1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 Id="rId3" Type="http://schemas.openxmlformats.org/officeDocument/2006/relationships/image" Target="../media/image1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vsi-company.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ocs.splunk.com/Documentation/AddOns/released/Windows/AbouttheSplunkAdd-onforWindo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p83"/>
          <p:cNvPicPr preferRelativeResize="0"/>
          <p:nvPr/>
        </p:nvPicPr>
        <p:blipFill>
          <a:blip r:embed="rId3">
            <a:alphaModFix/>
          </a:blip>
          <a:stretch>
            <a:fillRect/>
          </a:stretch>
        </p:blipFill>
        <p:spPr>
          <a:xfrm>
            <a:off x="-32800" y="0"/>
            <a:ext cx="23503500" cy="13111075"/>
          </a:xfrm>
          <a:prstGeom prst="rect">
            <a:avLst/>
          </a:prstGeom>
          <a:noFill/>
          <a:ln>
            <a:noFill/>
          </a:ln>
        </p:spPr>
      </p:pic>
      <p:sp>
        <p:nvSpPr>
          <p:cNvPr id="1317" name="Google Shape;1317;p83"/>
          <p:cNvSpPr txBox="1"/>
          <p:nvPr>
            <p:ph type="title"/>
          </p:nvPr>
        </p:nvSpPr>
        <p:spPr>
          <a:xfrm>
            <a:off x="731377" y="20331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sz="13000">
                <a:solidFill>
                  <a:srgbClr val="F8F8F8"/>
                </a:solidFill>
                <a:latin typeface="Creepster"/>
                <a:ea typeface="Creepster"/>
                <a:cs typeface="Creepster"/>
                <a:sym typeface="Creepster"/>
              </a:rPr>
              <a:t>Defensive Security Project</a:t>
            </a:r>
            <a:endParaRPr b="1" sz="13000">
              <a:solidFill>
                <a:srgbClr val="F8F8F8"/>
              </a:solidFill>
              <a:latin typeface="Creepster"/>
              <a:ea typeface="Creepster"/>
              <a:cs typeface="Creepster"/>
              <a:sym typeface="Creepster"/>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ctr">
              <a:spcBef>
                <a:spcPts val="0"/>
              </a:spcBef>
              <a:spcAft>
                <a:spcPts val="0"/>
              </a:spcAft>
              <a:buNone/>
            </a:pPr>
            <a:r>
              <a:t/>
            </a:r>
            <a:endParaRPr b="1" sz="6800">
              <a:latin typeface="Roboto"/>
              <a:ea typeface="Roboto"/>
              <a:cs typeface="Roboto"/>
              <a:sym typeface="Roboto"/>
            </a:endParaRPr>
          </a:p>
          <a:p>
            <a:pPr indent="0" lvl="0" marL="0" rtl="0" algn="l">
              <a:spcBef>
                <a:spcPts val="0"/>
              </a:spcBef>
              <a:spcAft>
                <a:spcPts val="0"/>
              </a:spcAft>
              <a:buNone/>
            </a:pPr>
            <a:r>
              <a:t/>
            </a:r>
            <a:endParaRPr sz="6800">
              <a:latin typeface="Pacifico"/>
              <a:ea typeface="Pacifico"/>
              <a:cs typeface="Pacifico"/>
              <a:sym typeface="Pacifico"/>
            </a:endParaRPr>
          </a:p>
        </p:txBody>
      </p:sp>
      <p:sp>
        <p:nvSpPr>
          <p:cNvPr id="1318" name="Google Shape;1318;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9" name="Google Shape;1319;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20" name="Google Shape;1320;p83"/>
          <p:cNvPicPr preferRelativeResize="0"/>
          <p:nvPr/>
        </p:nvPicPr>
        <p:blipFill>
          <a:blip r:embed="rId4">
            <a:alphaModFix/>
          </a:blip>
          <a:stretch>
            <a:fillRect/>
          </a:stretch>
        </p:blipFill>
        <p:spPr>
          <a:xfrm>
            <a:off x="19530090" y="7991925"/>
            <a:ext cx="3309222" cy="3788900"/>
          </a:xfrm>
          <a:prstGeom prst="rect">
            <a:avLst/>
          </a:prstGeom>
          <a:noFill/>
          <a:ln>
            <a:noFill/>
          </a:ln>
        </p:spPr>
      </p:pic>
      <p:sp>
        <p:nvSpPr>
          <p:cNvPr id="1321" name="Google Shape;1321;p83"/>
          <p:cNvSpPr txBox="1"/>
          <p:nvPr/>
        </p:nvSpPr>
        <p:spPr>
          <a:xfrm>
            <a:off x="0" y="6151500"/>
            <a:ext cx="10590300" cy="69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800">
                <a:solidFill>
                  <a:schemeClr val="lt1"/>
                </a:solidFill>
                <a:latin typeface="Roboto"/>
                <a:ea typeface="Roboto"/>
                <a:cs typeface="Roboto"/>
                <a:sym typeface="Roboto"/>
              </a:rPr>
              <a:t>by:</a:t>
            </a:r>
            <a:r>
              <a:rPr b="1" lang="en-US" sz="6800">
                <a:solidFill>
                  <a:schemeClr val="dk1"/>
                </a:solidFill>
                <a:latin typeface="Roboto"/>
                <a:ea typeface="Roboto"/>
                <a:cs typeface="Roboto"/>
                <a:sym typeface="Roboto"/>
              </a:rPr>
              <a:t> </a:t>
            </a:r>
            <a:r>
              <a:rPr b="1" lang="en-US" sz="6800">
                <a:solidFill>
                  <a:srgbClr val="FF0000"/>
                </a:solidFill>
                <a:highlight>
                  <a:srgbClr val="00FF00"/>
                </a:highlight>
                <a:latin typeface="New Rocker"/>
                <a:ea typeface="New Rocker"/>
                <a:cs typeface="New Rocker"/>
                <a:sym typeface="New Rocker"/>
              </a:rPr>
              <a:t>Matthew Forrest</a:t>
            </a:r>
            <a:br>
              <a:rPr b="1" lang="en-US" sz="6800">
                <a:solidFill>
                  <a:schemeClr val="dk1"/>
                </a:solidFill>
                <a:latin typeface="Roboto"/>
                <a:ea typeface="Roboto"/>
                <a:cs typeface="Roboto"/>
                <a:sym typeface="Roboto"/>
              </a:rPr>
            </a:br>
            <a:r>
              <a:rPr b="1" lang="en-US" sz="6800">
                <a:solidFill>
                  <a:srgbClr val="00FF00"/>
                </a:solidFill>
                <a:highlight>
                  <a:srgbClr val="0B5394"/>
                </a:highlight>
                <a:latin typeface="Audiowide"/>
                <a:ea typeface="Audiowide"/>
                <a:cs typeface="Audiowide"/>
                <a:sym typeface="Audiowide"/>
              </a:rPr>
              <a:t>Runa Frye</a:t>
            </a:r>
            <a:br>
              <a:rPr b="1" lang="en-US" sz="6800">
                <a:solidFill>
                  <a:schemeClr val="dk1"/>
                </a:solidFill>
                <a:latin typeface="Roboto"/>
                <a:ea typeface="Roboto"/>
                <a:cs typeface="Roboto"/>
                <a:sym typeface="Roboto"/>
              </a:rPr>
            </a:br>
            <a:r>
              <a:rPr b="1" lang="en-US" sz="6800">
                <a:solidFill>
                  <a:srgbClr val="9900FF"/>
                </a:solidFill>
                <a:highlight>
                  <a:srgbClr val="6AA84F"/>
                </a:highlight>
                <a:latin typeface="Roboto"/>
                <a:ea typeface="Roboto"/>
                <a:cs typeface="Roboto"/>
                <a:sym typeface="Roboto"/>
              </a:rPr>
              <a:t>Joshua Bernstein</a:t>
            </a:r>
            <a:br>
              <a:rPr b="1" lang="en-US" sz="6800">
                <a:solidFill>
                  <a:schemeClr val="dk1"/>
                </a:solidFill>
                <a:latin typeface="Roboto"/>
                <a:ea typeface="Roboto"/>
                <a:cs typeface="Roboto"/>
                <a:sym typeface="Roboto"/>
              </a:rPr>
            </a:br>
            <a:r>
              <a:rPr b="1" lang="en-US" sz="6800">
                <a:solidFill>
                  <a:schemeClr val="accent6"/>
                </a:solidFill>
                <a:highlight>
                  <a:srgbClr val="4A86E8"/>
                </a:highlight>
                <a:latin typeface="Metal Mania"/>
                <a:ea typeface="Metal Mania"/>
                <a:cs typeface="Metal Mania"/>
                <a:sym typeface="Metal Mania"/>
              </a:rPr>
              <a:t>Christopher Lexow</a:t>
            </a:r>
            <a:br>
              <a:rPr b="1" lang="en-US" sz="6800">
                <a:solidFill>
                  <a:schemeClr val="dk1"/>
                </a:solidFill>
                <a:latin typeface="Roboto"/>
                <a:ea typeface="Roboto"/>
                <a:cs typeface="Roboto"/>
                <a:sym typeface="Roboto"/>
              </a:rPr>
            </a:br>
            <a:r>
              <a:rPr b="1" lang="en-US" sz="6800">
                <a:solidFill>
                  <a:srgbClr val="45E4FC"/>
                </a:solidFill>
                <a:highlight>
                  <a:srgbClr val="FF00FF"/>
                </a:highlight>
                <a:latin typeface="Comic Sans MS"/>
                <a:ea typeface="Comic Sans MS"/>
                <a:cs typeface="Comic Sans MS"/>
                <a:sym typeface="Comic Sans MS"/>
              </a:rPr>
              <a:t>Gary Oligschlaeger</a:t>
            </a:r>
            <a:r>
              <a:rPr b="1" lang="en-US" sz="6800">
                <a:solidFill>
                  <a:schemeClr val="dk1"/>
                </a:solidFill>
                <a:latin typeface="Roboto"/>
                <a:ea typeface="Roboto"/>
                <a:cs typeface="Roboto"/>
                <a:sym typeface="Roboto"/>
              </a:rPr>
              <a:t> </a:t>
            </a:r>
            <a:r>
              <a:rPr b="1" lang="en-US" sz="6800">
                <a:solidFill>
                  <a:srgbClr val="FF00FF"/>
                </a:solidFill>
                <a:highlight>
                  <a:srgbClr val="00FFFF"/>
                </a:highlight>
                <a:latin typeface="Pacifico"/>
                <a:ea typeface="Pacifico"/>
                <a:cs typeface="Pacifico"/>
                <a:sym typeface="Pacifico"/>
              </a:rPr>
              <a:t>Miranda Bergman</a:t>
            </a:r>
            <a:endParaRPr b="1" sz="6800">
              <a:solidFill>
                <a:srgbClr val="FF00FF"/>
              </a:solidFill>
              <a:highlight>
                <a:srgbClr val="00FFFF"/>
              </a:highlight>
              <a:latin typeface="Pacifico"/>
              <a:ea typeface="Pacifico"/>
              <a:cs typeface="Pacifico"/>
              <a:sym typeface="Pacifico"/>
            </a:endParaRPr>
          </a:p>
          <a:p>
            <a:pPr indent="0" lvl="0" marL="0" rtl="0" algn="l">
              <a:spcBef>
                <a:spcPts val="0"/>
              </a:spcBef>
              <a:spcAft>
                <a:spcPts val="0"/>
              </a:spcAft>
              <a:buNone/>
            </a:pPr>
            <a:r>
              <a:t/>
            </a:r>
            <a:endParaRPr/>
          </a:p>
        </p:txBody>
      </p:sp>
      <p:sp>
        <p:nvSpPr>
          <p:cNvPr id="1322" name="Google Shape;1322;p83"/>
          <p:cNvSpPr txBox="1"/>
          <p:nvPr/>
        </p:nvSpPr>
        <p:spPr>
          <a:xfrm>
            <a:off x="12935375" y="5354075"/>
            <a:ext cx="11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23" name="Google Shape;1323;p83" title="230752-9acb363f-a24c-45a0-9109-47a9929e0e02.mp3">
            <a:hlinkClick r:id="rId5"/>
          </p:cNvPr>
          <p:cNvPicPr preferRelativeResize="0"/>
          <p:nvPr/>
        </p:nvPicPr>
        <p:blipFill>
          <a:blip r:embed="rId6">
            <a:alphaModFix/>
          </a:blip>
          <a:stretch>
            <a:fillRect/>
          </a:stretch>
        </p:blipFill>
        <p:spPr>
          <a:xfrm flipH="1" rot="-10799995">
            <a:off x="-3017887" y="1325040"/>
            <a:ext cx="2427278" cy="1589680"/>
          </a:xfrm>
          <a:prstGeom prst="rect">
            <a:avLst/>
          </a:prstGeom>
          <a:noFill/>
          <a:ln>
            <a:noFill/>
          </a:ln>
        </p:spPr>
      </p:pic>
      <p:sp>
        <p:nvSpPr>
          <p:cNvPr id="1324" name="Google Shape;1324;p83"/>
          <p:cNvSpPr txBox="1"/>
          <p:nvPr/>
        </p:nvSpPr>
        <p:spPr>
          <a:xfrm>
            <a:off x="18898688" y="11937900"/>
            <a:ext cx="45720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highlight>
                  <a:schemeClr val="lt1"/>
                </a:highlight>
              </a:rPr>
              <a:t>Frog Squad Security, LLC</a:t>
            </a:r>
            <a:endParaRPr sz="3000">
              <a:solidFill>
                <a:schemeClr val="dk1"/>
              </a:solidFill>
              <a:highlight>
                <a:schemeClr val="lt1"/>
              </a:highlight>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3" name="Google Shape;1403;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4" name="Google Shape;1404;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5" name="Google Shape;1405;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Windows</a:t>
            </a:r>
            <a:endParaRPr/>
          </a:p>
        </p:txBody>
      </p:sp>
      <p:sp>
        <p:nvSpPr>
          <p:cNvPr id="1411" name="Google Shape;141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2" name="Google Shape;1412;p93"/>
          <p:cNvSpPr txBox="1"/>
          <p:nvPr>
            <p:ph idx="3" type="body"/>
          </p:nvPr>
        </p:nvSpPr>
        <p:spPr>
          <a:xfrm>
            <a:off x="703375" y="29050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3" name="Google Shape;1413;p93"/>
          <p:cNvGraphicFramePr/>
          <p:nvPr/>
        </p:nvGraphicFramePr>
        <p:xfrm>
          <a:off x="1191013" y="5097125"/>
          <a:ext cx="3000000" cy="3000000"/>
        </p:xfrm>
        <a:graphic>
          <a:graphicData uri="http://schemas.openxmlformats.org/drawingml/2006/table">
            <a:tbl>
              <a:tblPr>
                <a:noFill/>
                <a:tableStyleId>{E1284CDA-62AF-4F13-AFA2-1F9CC5EFA596}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VSI Signatures/Signature IDs Table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ID number associated with the specific signature for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Level, Count, and Percentage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a:t>
                      </a:r>
                      <a:r>
                        <a:rPr lang="en-US" sz="4400">
                          <a:latin typeface="Roboto"/>
                          <a:ea typeface="Roboto"/>
                          <a:cs typeface="Roboto"/>
                          <a:sym typeface="Roboto"/>
                        </a:rPr>
                        <a:t>severity</a:t>
                      </a:r>
                      <a:r>
                        <a:rPr lang="en-US" sz="4400">
                          <a:latin typeface="Roboto"/>
                          <a:ea typeface="Roboto"/>
                          <a:cs typeface="Roboto"/>
                          <a:sym typeface="Roboto"/>
                        </a:rPr>
                        <a:t> levels of logs, the count of each severity, and the percentage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Success/Failure Comparison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comparison of successful and failed</a:t>
                      </a:r>
                      <a:r>
                        <a:rPr lang="en-US" sz="4400">
                          <a:latin typeface="Roboto"/>
                          <a:ea typeface="Roboto"/>
                          <a:cs typeface="Roboto"/>
                          <a:sym typeface="Roboto"/>
                        </a:rPr>
                        <a:t> activities on Windows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 Windows</a:t>
            </a:r>
            <a:endParaRPr/>
          </a:p>
        </p:txBody>
      </p:sp>
      <p:sp>
        <p:nvSpPr>
          <p:cNvPr id="1420" name="Google Shape;142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1" name="Google Shape;1421;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2" name="Google Shape;1422;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3" name="Google Shape;1423;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4" name="Google Shape;1424;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5" name="Google Shape;1425;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6" name="Google Shape;1426;p94"/>
          <p:cNvPicPr preferRelativeResize="0"/>
          <p:nvPr/>
        </p:nvPicPr>
        <p:blipFill>
          <a:blip r:embed="rId3">
            <a:alphaModFix/>
          </a:blip>
          <a:stretch>
            <a:fillRect/>
          </a:stretch>
        </p:blipFill>
        <p:spPr>
          <a:xfrm>
            <a:off x="-65450" y="1672125"/>
            <a:ext cx="24443098" cy="6927275"/>
          </a:xfrm>
          <a:prstGeom prst="rect">
            <a:avLst/>
          </a:prstGeom>
          <a:noFill/>
          <a:ln>
            <a:noFill/>
          </a:ln>
        </p:spPr>
      </p:pic>
      <p:pic>
        <p:nvPicPr>
          <p:cNvPr id="1427" name="Google Shape;1427;p94"/>
          <p:cNvPicPr preferRelativeResize="0"/>
          <p:nvPr/>
        </p:nvPicPr>
        <p:blipFill>
          <a:blip r:embed="rId4">
            <a:alphaModFix/>
          </a:blip>
          <a:stretch>
            <a:fillRect/>
          </a:stretch>
        </p:blipFill>
        <p:spPr>
          <a:xfrm>
            <a:off x="-65450" y="8599400"/>
            <a:ext cx="24377651" cy="498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t/>
            </a:r>
            <a:endParaRPr/>
          </a:p>
        </p:txBody>
      </p:sp>
      <p:sp>
        <p:nvSpPr>
          <p:cNvPr id="1434" name="Google Shape;1434;p9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35" name="Google Shape;1435;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6" name="Google Shape;1436;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7" name="Google Shape;1437;p9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38" name="Google Shape;1438;p95"/>
          <p:cNvPicPr preferRelativeResize="0"/>
          <p:nvPr/>
        </p:nvPicPr>
        <p:blipFill>
          <a:blip r:embed="rId3">
            <a:alphaModFix/>
          </a:blip>
          <a:stretch>
            <a:fillRect/>
          </a:stretch>
        </p:blipFill>
        <p:spPr>
          <a:xfrm>
            <a:off x="475" y="0"/>
            <a:ext cx="24377648" cy="1371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Windows</a:t>
            </a:r>
            <a:endParaRPr/>
          </a:p>
        </p:txBody>
      </p:sp>
      <p:sp>
        <p:nvSpPr>
          <p:cNvPr id="1444" name="Google Shape;1444;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5" name="Google Shape;1445;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6" name="Google Shape;1446;p96"/>
          <p:cNvGraphicFramePr/>
          <p:nvPr/>
        </p:nvGraphicFramePr>
        <p:xfrm>
          <a:off x="1296213" y="3863700"/>
          <a:ext cx="3000000" cy="3000000"/>
        </p:xfrm>
        <a:graphic>
          <a:graphicData uri="http://schemas.openxmlformats.org/drawingml/2006/table">
            <a:tbl>
              <a:tblPr>
                <a:noFill/>
                <a:tableStyleId>{E1284CDA-62AF-4F13-AFA2-1F9CC5EFA596}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Activity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email alert triggered when the threshold for failed Windows activities has been reached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7" name="Google Shape;1447;p96"/>
          <p:cNvSpPr txBox="1"/>
          <p:nvPr/>
        </p:nvSpPr>
        <p:spPr>
          <a:xfrm>
            <a:off x="3906425" y="9517300"/>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determined the average number of failed Windows activities per hour is 5. We set the alert threshold at 7 to reduce the potential for false positives.</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Windows</a:t>
            </a:r>
            <a:endParaRPr/>
          </a:p>
        </p:txBody>
      </p:sp>
      <p:sp>
        <p:nvSpPr>
          <p:cNvPr id="1453" name="Google Shape;145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4" name="Google Shape;1454;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5" name="Google Shape;1455;p97"/>
          <p:cNvGraphicFramePr/>
          <p:nvPr/>
        </p:nvGraphicFramePr>
        <p:xfrm>
          <a:off x="1296213" y="3863700"/>
          <a:ext cx="3000000" cy="3000000"/>
        </p:xfrm>
        <a:graphic>
          <a:graphicData uri="http://schemas.openxmlformats.org/drawingml/2006/table">
            <a:tbl>
              <a:tblPr>
                <a:noFill/>
                <a:tableStyleId>{E1284CDA-62AF-4F13-AFA2-1F9CC5EFA596}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 Windows Logon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email alert triggered when the hourly threshold of successful logons is reached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6" name="Google Shape;1456;p97"/>
          <p:cNvSpPr txBox="1"/>
          <p:nvPr/>
        </p:nvSpPr>
        <p:spPr>
          <a:xfrm>
            <a:off x="3906425" y="9497150"/>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determined the average number of successful logons per hour is 13. We set the alert threshold at 17 to reduce the potential for false positives.</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Windows</a:t>
            </a:r>
            <a:endParaRPr/>
          </a:p>
        </p:txBody>
      </p:sp>
      <p:sp>
        <p:nvSpPr>
          <p:cNvPr id="1462" name="Google Shape;1462;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3" name="Google Shape;1463;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4" name="Google Shape;1464;p98"/>
          <p:cNvGraphicFramePr/>
          <p:nvPr/>
        </p:nvGraphicFramePr>
        <p:xfrm>
          <a:off x="1296213" y="3863700"/>
          <a:ext cx="3000000" cy="3000000"/>
        </p:xfrm>
        <a:graphic>
          <a:graphicData uri="http://schemas.openxmlformats.org/drawingml/2006/table">
            <a:tbl>
              <a:tblPr>
                <a:noFill/>
                <a:tableStyleId>{E1284CDA-62AF-4F13-AFA2-1F9CC5EFA596}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Deletion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email alert triggered when the hourly threshold of deleted user accounts has been reached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5" name="Google Shape;1465;p98"/>
          <p:cNvSpPr txBox="1"/>
          <p:nvPr/>
        </p:nvSpPr>
        <p:spPr>
          <a:xfrm>
            <a:off x="3906425" y="9813750"/>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We determined the average number of successful Account Deletions was 12. We set the alert threshold at 16 to reduce the potential for false positives.</a:t>
            </a:r>
            <a:endParaRPr sz="4200">
              <a:solidFill>
                <a:schemeClr val="dk1"/>
              </a:solidFill>
            </a:endParaRPr>
          </a:p>
          <a:p>
            <a:pPr indent="0" lvl="0" marL="0" rtl="0" algn="l">
              <a:spcBef>
                <a:spcPts val="0"/>
              </a:spcBef>
              <a:spcAft>
                <a:spcPts val="0"/>
              </a:spcAft>
              <a:buNone/>
            </a:pPr>
            <a:r>
              <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 </a:t>
            </a:r>
            <a:r>
              <a:rPr lang="en-US"/>
              <a:t>Windows</a:t>
            </a:r>
            <a:endParaRPr/>
          </a:p>
        </p:txBody>
      </p:sp>
      <p:sp>
        <p:nvSpPr>
          <p:cNvPr id="1472" name="Google Shape;147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3" name="Google Shape;1473;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4" name="Google Shape;1474;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5" name="Google Shape;1475;p99"/>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76" name="Google Shape;1476;p99"/>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77" name="Google Shape;1477;p99"/>
          <p:cNvPicPr preferRelativeResize="0"/>
          <p:nvPr/>
        </p:nvPicPr>
        <p:blipFill rotWithShape="1">
          <a:blip r:embed="rId3">
            <a:alphaModFix/>
          </a:blip>
          <a:srcRect b="0" l="9321" r="0" t="15661"/>
          <a:stretch/>
        </p:blipFill>
        <p:spPr>
          <a:xfrm>
            <a:off x="0" y="1845425"/>
            <a:ext cx="12539200" cy="8128131"/>
          </a:xfrm>
          <a:prstGeom prst="rect">
            <a:avLst/>
          </a:prstGeom>
          <a:noFill/>
          <a:ln>
            <a:noFill/>
          </a:ln>
        </p:spPr>
      </p:pic>
      <p:pic>
        <p:nvPicPr>
          <p:cNvPr id="1478" name="Google Shape;1478;p99"/>
          <p:cNvPicPr preferRelativeResize="0"/>
          <p:nvPr/>
        </p:nvPicPr>
        <p:blipFill rotWithShape="1">
          <a:blip r:embed="rId4">
            <a:alphaModFix/>
          </a:blip>
          <a:srcRect b="6442" l="6510" r="4298" t="3710"/>
          <a:stretch/>
        </p:blipFill>
        <p:spPr>
          <a:xfrm>
            <a:off x="13262475" y="4181575"/>
            <a:ext cx="11147824" cy="812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 Windows</a:t>
            </a:r>
            <a:endParaRPr/>
          </a:p>
        </p:txBody>
      </p:sp>
      <p:sp>
        <p:nvSpPr>
          <p:cNvPr id="1485" name="Google Shape;148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6" name="Google Shape;1486;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7" name="Google Shape;1487;p100"/>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8" name="Google Shape;1488;p100"/>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89" name="Google Shape;1489;p100"/>
          <p:cNvPicPr preferRelativeResize="0"/>
          <p:nvPr/>
        </p:nvPicPr>
        <p:blipFill rotWithShape="1">
          <a:blip r:embed="rId3">
            <a:alphaModFix/>
          </a:blip>
          <a:srcRect b="0" l="0" r="0" t="2075"/>
          <a:stretch/>
        </p:blipFill>
        <p:spPr>
          <a:xfrm>
            <a:off x="0" y="1504076"/>
            <a:ext cx="11764951" cy="8175864"/>
          </a:xfrm>
          <a:prstGeom prst="rect">
            <a:avLst/>
          </a:prstGeom>
          <a:noFill/>
          <a:ln>
            <a:noFill/>
          </a:ln>
        </p:spPr>
      </p:pic>
      <p:pic>
        <p:nvPicPr>
          <p:cNvPr id="1490" name="Google Shape;1490;p100"/>
          <p:cNvPicPr preferRelativeResize="0"/>
          <p:nvPr/>
        </p:nvPicPr>
        <p:blipFill rotWithShape="1">
          <a:blip r:embed="rId4">
            <a:alphaModFix/>
          </a:blip>
          <a:srcRect b="9156" l="4738" r="2341" t="0"/>
          <a:stretch/>
        </p:blipFill>
        <p:spPr>
          <a:xfrm>
            <a:off x="11881250" y="1852250"/>
            <a:ext cx="11764950" cy="10359183"/>
          </a:xfrm>
          <a:prstGeom prst="rect">
            <a:avLst/>
          </a:prstGeom>
          <a:noFill/>
          <a:ln>
            <a:noFill/>
          </a:ln>
        </p:spPr>
      </p:pic>
      <p:pic>
        <p:nvPicPr>
          <p:cNvPr id="1491" name="Google Shape;1491;p100"/>
          <p:cNvPicPr preferRelativeResize="0"/>
          <p:nvPr/>
        </p:nvPicPr>
        <p:blipFill>
          <a:blip r:embed="rId5">
            <a:alphaModFix/>
          </a:blip>
          <a:stretch>
            <a:fillRect/>
          </a:stretch>
        </p:blipFill>
        <p:spPr>
          <a:xfrm>
            <a:off x="155243" y="8109575"/>
            <a:ext cx="7699333" cy="5391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pic>
        <p:nvPicPr>
          <p:cNvPr id="1496" name="Google Shape;1496;p10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7" name="Google Shape;1497;p10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8" name="Google Shape;1498;p10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99" name="Google Shape;1499;p10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31" name="Google Shape;1331;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32" name="Google Shape;1332;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3" name="Google Shape;1333;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34" name="Google Shape;1334;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35" name="Google Shape;1335;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6" name="Google Shape;1336;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Apache</a:t>
            </a:r>
            <a:endParaRPr/>
          </a:p>
        </p:txBody>
      </p:sp>
      <p:sp>
        <p:nvSpPr>
          <p:cNvPr id="1505" name="Google Shape;150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7" name="Google Shape;1507;p102"/>
          <p:cNvGraphicFramePr/>
          <p:nvPr/>
        </p:nvGraphicFramePr>
        <p:xfrm>
          <a:off x="1191013" y="5097125"/>
          <a:ext cx="3000000" cy="3000000"/>
        </p:xfrm>
        <a:graphic>
          <a:graphicData uri="http://schemas.openxmlformats.org/drawingml/2006/table">
            <a:tbl>
              <a:tblPr>
                <a:noFill/>
                <a:tableStyleId>{E1284CDA-62AF-4F13-AFA2-1F9CC5EFA596}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VSI HTTP Requests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activity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Top 10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Top 10 domains that refer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HTTP Response Code Count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 Apache</a:t>
            </a:r>
            <a:endParaRPr/>
          </a:p>
        </p:txBody>
      </p:sp>
      <p:sp>
        <p:nvSpPr>
          <p:cNvPr id="1514" name="Google Shape;1514;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5" name="Google Shape;1515;p10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16" name="Google Shape;1516;p103"/>
          <p:cNvPicPr preferRelativeResize="0"/>
          <p:nvPr/>
        </p:nvPicPr>
        <p:blipFill>
          <a:blip r:embed="rId3">
            <a:alphaModFix/>
          </a:blip>
          <a:stretch>
            <a:fillRect/>
          </a:stretch>
        </p:blipFill>
        <p:spPr>
          <a:xfrm>
            <a:off x="300675" y="1927925"/>
            <a:ext cx="24076974" cy="4387675"/>
          </a:xfrm>
          <a:prstGeom prst="rect">
            <a:avLst/>
          </a:prstGeom>
          <a:noFill/>
          <a:ln>
            <a:noFill/>
          </a:ln>
        </p:spPr>
      </p:pic>
      <p:pic>
        <p:nvPicPr>
          <p:cNvPr id="1517" name="Google Shape;1517;p103"/>
          <p:cNvPicPr preferRelativeResize="0"/>
          <p:nvPr/>
        </p:nvPicPr>
        <p:blipFill rotWithShape="1">
          <a:blip r:embed="rId4">
            <a:alphaModFix/>
          </a:blip>
          <a:srcRect b="8819" l="0" r="0" t="-8820"/>
          <a:stretch/>
        </p:blipFill>
        <p:spPr>
          <a:xfrm>
            <a:off x="300675" y="6533925"/>
            <a:ext cx="20768952" cy="6290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Reports Images Cont</a:t>
            </a:r>
            <a:endParaRPr/>
          </a:p>
        </p:txBody>
      </p:sp>
      <p:sp>
        <p:nvSpPr>
          <p:cNvPr id="1524" name="Google Shape;1524;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5" name="Google Shape;1525;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26" name="Google Shape;1526;p104"/>
          <p:cNvPicPr preferRelativeResize="0"/>
          <p:nvPr/>
        </p:nvPicPr>
        <p:blipFill>
          <a:blip r:embed="rId3">
            <a:alphaModFix/>
          </a:blip>
          <a:stretch>
            <a:fillRect/>
          </a:stretch>
        </p:blipFill>
        <p:spPr>
          <a:xfrm>
            <a:off x="475" y="2293900"/>
            <a:ext cx="24377650" cy="941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Apache</a:t>
            </a:r>
            <a:endParaRPr/>
          </a:p>
        </p:txBody>
      </p:sp>
      <p:sp>
        <p:nvSpPr>
          <p:cNvPr id="1532" name="Google Shape;1532;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3" name="Google Shape;1533;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4" name="Google Shape;1534;p105"/>
          <p:cNvGraphicFramePr/>
          <p:nvPr/>
        </p:nvGraphicFramePr>
        <p:xfrm>
          <a:off x="1296213" y="3863700"/>
          <a:ext cx="3000000" cy="3000000"/>
        </p:xfrm>
        <a:graphic>
          <a:graphicData uri="http://schemas.openxmlformats.org/drawingml/2006/table">
            <a:tbl>
              <a:tblPr>
                <a:noFill/>
                <a:tableStyleId>{E1284CDA-62AF-4F13-AFA2-1F9CC5EFA596}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Non-U.S. Activity Alert</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An email alert triggered when the threshold for activity outside the U.S. is reached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95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5" name="Google Shape;1535;p105"/>
          <p:cNvSpPr txBox="1"/>
          <p:nvPr/>
        </p:nvSpPr>
        <p:spPr>
          <a:xfrm>
            <a:off x="2796500" y="93127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determined an average of 95 for activity from IP addresses outside the U.S. Since there were several outliers ranging from 110-120, we chose 120 as the threshold to reduce the possibility of false alerts.</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Apache</a:t>
            </a:r>
            <a:endParaRPr/>
          </a:p>
        </p:txBody>
      </p:sp>
      <p:sp>
        <p:nvSpPr>
          <p:cNvPr id="1541" name="Google Shape;1541;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3" name="Google Shape;1543;p106"/>
          <p:cNvGraphicFramePr/>
          <p:nvPr/>
        </p:nvGraphicFramePr>
        <p:xfrm>
          <a:off x="1296213" y="3863700"/>
          <a:ext cx="3000000" cy="3000000"/>
        </p:xfrm>
        <a:graphic>
          <a:graphicData uri="http://schemas.openxmlformats.org/drawingml/2006/table">
            <a:tbl>
              <a:tblPr>
                <a:noFill/>
                <a:tableStyleId>{E1284CDA-62AF-4F13-AFA2-1F9CC5EFA596}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Threshold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email alert triggered when the threshold for HTTP POST requests is reached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4" name="Google Shape;1544;p10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a:t>
            </a:r>
            <a:r>
              <a:rPr lang="en-US" sz="4200"/>
              <a:t> The majority of HTTP POST requests per hour ranged from 0-3, with single outliers of 4 and 7. We determined a threshold of 5 to reduce the possibility of false alerts.</a:t>
            </a:r>
            <a:endParaRPr sz="4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Apache Web Server Monitoring</a:t>
            </a:r>
            <a:endParaRPr/>
          </a:p>
        </p:txBody>
      </p:sp>
      <p:sp>
        <p:nvSpPr>
          <p:cNvPr id="1551" name="Google Shape;155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53" name="Google Shape;1553;p10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4" name="Google Shape;1554;p107"/>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55" name="Google Shape;1555;p107"/>
          <p:cNvPicPr preferRelativeResize="0"/>
          <p:nvPr/>
        </p:nvPicPr>
        <p:blipFill>
          <a:blip r:embed="rId3">
            <a:alphaModFix/>
          </a:blip>
          <a:stretch>
            <a:fillRect/>
          </a:stretch>
        </p:blipFill>
        <p:spPr>
          <a:xfrm>
            <a:off x="-32800" y="1977500"/>
            <a:ext cx="15193200" cy="5874800"/>
          </a:xfrm>
          <a:prstGeom prst="rect">
            <a:avLst/>
          </a:prstGeom>
          <a:noFill/>
          <a:ln>
            <a:noFill/>
          </a:ln>
        </p:spPr>
      </p:pic>
      <p:pic>
        <p:nvPicPr>
          <p:cNvPr id="1556" name="Google Shape;1556;p107"/>
          <p:cNvPicPr preferRelativeResize="0"/>
          <p:nvPr/>
        </p:nvPicPr>
        <p:blipFill>
          <a:blip r:embed="rId4">
            <a:alphaModFix/>
          </a:blip>
          <a:stretch>
            <a:fillRect/>
          </a:stretch>
        </p:blipFill>
        <p:spPr>
          <a:xfrm>
            <a:off x="0" y="7852300"/>
            <a:ext cx="15193200" cy="5169151"/>
          </a:xfrm>
          <a:prstGeom prst="rect">
            <a:avLst/>
          </a:prstGeom>
          <a:noFill/>
          <a:ln>
            <a:noFill/>
          </a:ln>
        </p:spPr>
      </p:pic>
      <p:pic>
        <p:nvPicPr>
          <p:cNvPr id="1557" name="Google Shape;1557;p107"/>
          <p:cNvPicPr preferRelativeResize="0"/>
          <p:nvPr/>
        </p:nvPicPr>
        <p:blipFill rotWithShape="1">
          <a:blip r:embed="rId5">
            <a:alphaModFix/>
          </a:blip>
          <a:srcRect b="0" l="2230" r="5958" t="6812"/>
          <a:stretch/>
        </p:blipFill>
        <p:spPr>
          <a:xfrm>
            <a:off x="15243475" y="2180125"/>
            <a:ext cx="9031225" cy="10148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4" name="Google Shape;1564;p10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65" name="Google Shape;1565;p108"/>
          <p:cNvPicPr preferRelativeResize="0"/>
          <p:nvPr/>
        </p:nvPicPr>
        <p:blipFill>
          <a:blip r:embed="rId3">
            <a:alphaModFix/>
          </a:blip>
          <a:stretch>
            <a:fillRect/>
          </a:stretch>
        </p:blipFill>
        <p:spPr>
          <a:xfrm>
            <a:off x="-32800" y="1748075"/>
            <a:ext cx="24377649" cy="1196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 Apache Web Server Monitoring</a:t>
            </a:r>
            <a:endParaRPr/>
          </a:p>
        </p:txBody>
      </p:sp>
      <p:sp>
        <p:nvSpPr>
          <p:cNvPr id="1572" name="Google Shape;1572;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3" name="Google Shape;1573;p10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74" name="Google Shape;1574;p109"/>
          <p:cNvSpPr txBox="1"/>
          <p:nvPr>
            <p:ph idx="3" type="body"/>
          </p:nvPr>
        </p:nvSpPr>
        <p:spPr>
          <a:xfrm>
            <a:off x="475" y="2226300"/>
            <a:ext cx="24377700" cy="108576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75" name="Google Shape;1575;p109"/>
          <p:cNvPicPr preferRelativeResize="0"/>
          <p:nvPr/>
        </p:nvPicPr>
        <p:blipFill>
          <a:blip r:embed="rId3">
            <a:alphaModFix/>
          </a:blip>
          <a:stretch>
            <a:fillRect/>
          </a:stretch>
        </p:blipFill>
        <p:spPr>
          <a:xfrm>
            <a:off x="475" y="2279900"/>
            <a:ext cx="12877100" cy="10366800"/>
          </a:xfrm>
          <a:prstGeom prst="rect">
            <a:avLst/>
          </a:prstGeom>
          <a:noFill/>
          <a:ln>
            <a:noFill/>
          </a:ln>
        </p:spPr>
      </p:pic>
      <p:pic>
        <p:nvPicPr>
          <p:cNvPr id="1576" name="Google Shape;1576;p109"/>
          <p:cNvPicPr preferRelativeResize="0"/>
          <p:nvPr/>
        </p:nvPicPr>
        <p:blipFill>
          <a:blip r:embed="rId4">
            <a:alphaModFix/>
          </a:blip>
          <a:stretch>
            <a:fillRect/>
          </a:stretch>
        </p:blipFill>
        <p:spPr>
          <a:xfrm>
            <a:off x="13062575" y="2253475"/>
            <a:ext cx="11315076" cy="1085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10"/>
          <p:cNvPicPr preferRelativeResize="0"/>
          <p:nvPr/>
        </p:nvPicPr>
        <p:blipFill>
          <a:blip r:embed="rId3">
            <a:alphaModFix/>
          </a:blip>
          <a:stretch>
            <a:fillRect/>
          </a:stretch>
        </p:blipFill>
        <p:spPr>
          <a:xfrm>
            <a:off x="809859" y="761992"/>
            <a:ext cx="22914823" cy="12246448"/>
          </a:xfrm>
          <a:prstGeom prst="rect">
            <a:avLst/>
          </a:prstGeom>
          <a:noFill/>
          <a:ln>
            <a:noFill/>
          </a:ln>
        </p:spPr>
      </p:pic>
      <p:sp>
        <p:nvSpPr>
          <p:cNvPr id="1582" name="Google Shape;1582;p11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83" name="Google Shape;1583;p11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 for Windows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84" name="Google Shape;1584;p11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Windows Attack Summary Observations</a:t>
            </a:r>
            <a:endParaRPr/>
          </a:p>
        </p:txBody>
      </p:sp>
      <p:sp>
        <p:nvSpPr>
          <p:cNvPr id="1590" name="Google Shape;159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1" name="Google Shape;1591;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527050" lvl="0" marL="914400" rtl="0" algn="l">
              <a:lnSpc>
                <a:spcPct val="115000"/>
              </a:lnSpc>
              <a:spcBef>
                <a:spcPts val="1200"/>
              </a:spcBef>
              <a:spcAft>
                <a:spcPts val="0"/>
              </a:spcAft>
              <a:buClr>
                <a:srgbClr val="FF0000"/>
              </a:buClr>
              <a:buSzPts val="4700"/>
              <a:buChar char="●"/>
            </a:pPr>
            <a:r>
              <a:rPr lang="en-US" sz="4700">
                <a:solidFill>
                  <a:srgbClr val="FF0000"/>
                </a:solidFill>
              </a:rPr>
              <a:t>Severity Level Report:</a:t>
            </a:r>
            <a:endParaRPr sz="4700">
              <a:solidFill>
                <a:srgbClr val="FF0000"/>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an increase for the severity level</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6% to 20%</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27050" lvl="0" marL="914400" rtl="0" algn="l">
              <a:lnSpc>
                <a:spcPct val="115000"/>
              </a:lnSpc>
              <a:spcBef>
                <a:spcPts val="1000"/>
              </a:spcBef>
              <a:spcAft>
                <a:spcPts val="0"/>
              </a:spcAft>
              <a:buClr>
                <a:srgbClr val="FF0000"/>
              </a:buClr>
              <a:buSzPts val="4700"/>
              <a:buChar char="●"/>
            </a:pPr>
            <a:r>
              <a:rPr lang="en-US" sz="4700">
                <a:solidFill>
                  <a:srgbClr val="FF0000"/>
                </a:solidFill>
              </a:rPr>
              <a:t>Windows Success/Failure Report:</a:t>
            </a:r>
            <a:endParaRPr sz="4700">
              <a:solidFill>
                <a:srgbClr val="FF0000"/>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increase in </a:t>
            </a:r>
            <a:r>
              <a:rPr lang="en-US" sz="4400">
                <a:solidFill>
                  <a:srgbClr val="1D7E74"/>
                </a:solidFill>
              </a:rPr>
              <a:t>successful</a:t>
            </a:r>
            <a:r>
              <a:rPr lang="en-US" sz="4400">
                <a:solidFill>
                  <a:schemeClr val="dk1"/>
                </a:solidFill>
              </a:rPr>
              <a:t> windows activity </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from 4622 to 5856</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decrease in </a:t>
            </a:r>
            <a:r>
              <a:rPr lang="en-US" sz="4400">
                <a:solidFill>
                  <a:srgbClr val="FF0000"/>
                </a:solidFill>
              </a:rPr>
              <a:t>failed</a:t>
            </a:r>
            <a:r>
              <a:rPr lang="en-US" sz="4400">
                <a:solidFill>
                  <a:schemeClr val="dk1"/>
                </a:solidFill>
              </a:rPr>
              <a:t> Windows activity</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 from 142 to 96</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42" name="Google Shape;1342;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43" name="Google Shape;1343;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44" name="Google Shape;1344;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5" name="Shape 1595"/>
        <p:cNvGrpSpPr/>
        <p:nvPr/>
      </p:nvGrpSpPr>
      <p:grpSpPr>
        <a:xfrm>
          <a:off x="0" y="0"/>
          <a:ext cx="0" cy="0"/>
          <a:chOff x="0" y="0"/>
          <a:chExt cx="0" cy="0"/>
        </a:xfrm>
      </p:grpSpPr>
      <p:sp>
        <p:nvSpPr>
          <p:cNvPr id="1596" name="Google Shape;1596;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Windows </a:t>
            </a:r>
            <a:r>
              <a:rPr lang="en-US"/>
              <a:t>Attack Summary: Alerts</a:t>
            </a:r>
            <a:endParaRPr/>
          </a:p>
        </p:txBody>
      </p:sp>
      <p:sp>
        <p:nvSpPr>
          <p:cNvPr id="1597" name="Google Shape;1597;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8" name="Google Shape;1598;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100">
                <a:solidFill>
                  <a:srgbClr val="FF0000"/>
                </a:solidFill>
              </a:rPr>
              <a:t>F</a:t>
            </a:r>
            <a:r>
              <a:rPr lang="en-US" sz="4100">
                <a:solidFill>
                  <a:srgbClr val="FF0000"/>
                </a:solidFill>
              </a:rPr>
              <a:t>ailed Windows Logins Alert</a:t>
            </a:r>
            <a:endParaRPr sz="4100">
              <a:solidFill>
                <a:srgbClr val="FF0000"/>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detected suspicious activity on March 25, 2020 at 8:00 am</a:t>
            </a:r>
            <a:endParaRPr sz="3800">
              <a:solidFill>
                <a:schemeClr val="dk1"/>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the alert triggered when 35 events </a:t>
            </a:r>
            <a:r>
              <a:rPr lang="en-US" sz="3800">
                <a:solidFill>
                  <a:schemeClr val="dk1"/>
                </a:solidFill>
              </a:rPr>
              <a:t>occurred</a:t>
            </a:r>
            <a:r>
              <a:rPr lang="en-US" sz="3800">
                <a:solidFill>
                  <a:schemeClr val="dk1"/>
                </a:solidFill>
              </a:rPr>
              <a:t> within that hour </a:t>
            </a:r>
            <a:endParaRPr sz="3800">
              <a:solidFill>
                <a:schemeClr val="dk1"/>
              </a:solidFill>
            </a:endParaRPr>
          </a:p>
          <a:p>
            <a:pPr indent="0" lvl="0" marL="0" rtl="0" algn="l">
              <a:lnSpc>
                <a:spcPct val="115000"/>
              </a:lnSpc>
              <a:spcBef>
                <a:spcPts val="1000"/>
              </a:spcBef>
              <a:spcAft>
                <a:spcPts val="0"/>
              </a:spcAft>
              <a:buNone/>
            </a:pPr>
            <a:r>
              <a:rPr lang="en-US" sz="4100">
                <a:solidFill>
                  <a:srgbClr val="FF0000"/>
                </a:solidFill>
              </a:rPr>
              <a:t>Successful</a:t>
            </a:r>
            <a:r>
              <a:rPr lang="en-US" sz="4100">
                <a:solidFill>
                  <a:srgbClr val="FF0000"/>
                </a:solidFill>
              </a:rPr>
              <a:t> Windows Logins Alert</a:t>
            </a:r>
            <a:endParaRPr sz="4100">
              <a:solidFill>
                <a:srgbClr val="FF0000"/>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detected suspicious activity on March 25, 2020 from 10:00pm - 12:00am</a:t>
            </a:r>
            <a:endParaRPr sz="3800">
              <a:solidFill>
                <a:schemeClr val="dk1"/>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The alert triggered when:</a:t>
            </a:r>
            <a:endParaRPr sz="3800">
              <a:solidFill>
                <a:schemeClr val="dk1"/>
              </a:solidFill>
            </a:endParaRPr>
          </a:p>
          <a:p>
            <a:pPr indent="-469900" lvl="2" marL="1828800" rtl="0" algn="l">
              <a:lnSpc>
                <a:spcPct val="115000"/>
              </a:lnSpc>
              <a:spcBef>
                <a:spcPts val="1000"/>
              </a:spcBef>
              <a:spcAft>
                <a:spcPts val="0"/>
              </a:spcAft>
              <a:buClr>
                <a:schemeClr val="dk1"/>
              </a:buClr>
              <a:buSzPts val="3800"/>
              <a:buChar char="■"/>
            </a:pPr>
            <a:r>
              <a:rPr lang="en-US" sz="3800">
                <a:solidFill>
                  <a:schemeClr val="dk1"/>
                </a:solidFill>
              </a:rPr>
              <a:t>23 logins occurred at 10:00pm</a:t>
            </a:r>
            <a:endParaRPr sz="3800">
              <a:solidFill>
                <a:schemeClr val="dk1"/>
              </a:solidFill>
            </a:endParaRPr>
          </a:p>
          <a:p>
            <a:pPr indent="-469900" lvl="2" marL="1828800" rtl="0" algn="l">
              <a:lnSpc>
                <a:spcPct val="115000"/>
              </a:lnSpc>
              <a:spcBef>
                <a:spcPts val="1000"/>
              </a:spcBef>
              <a:spcAft>
                <a:spcPts val="0"/>
              </a:spcAft>
              <a:buClr>
                <a:schemeClr val="dk1"/>
              </a:buClr>
              <a:buSzPts val="3800"/>
              <a:buChar char="■"/>
            </a:pPr>
            <a:r>
              <a:rPr lang="en-US" sz="3800">
                <a:solidFill>
                  <a:schemeClr val="dk1"/>
                </a:solidFill>
              </a:rPr>
              <a:t>196 logins </a:t>
            </a:r>
            <a:r>
              <a:rPr lang="en-US" sz="3800">
                <a:solidFill>
                  <a:schemeClr val="dk1"/>
                </a:solidFill>
              </a:rPr>
              <a:t>occurred </a:t>
            </a:r>
            <a:r>
              <a:rPr lang="en-US" sz="3800">
                <a:solidFill>
                  <a:schemeClr val="dk1"/>
                </a:solidFill>
              </a:rPr>
              <a:t>at 11:00pm</a:t>
            </a:r>
            <a:endParaRPr sz="3800">
              <a:solidFill>
                <a:schemeClr val="dk1"/>
              </a:solidFill>
            </a:endParaRPr>
          </a:p>
          <a:p>
            <a:pPr indent="-469900" lvl="2" marL="1828800" rtl="0" algn="l">
              <a:lnSpc>
                <a:spcPct val="115000"/>
              </a:lnSpc>
              <a:spcBef>
                <a:spcPts val="1000"/>
              </a:spcBef>
              <a:spcAft>
                <a:spcPts val="0"/>
              </a:spcAft>
              <a:buClr>
                <a:schemeClr val="dk1"/>
              </a:buClr>
              <a:buSzPts val="3800"/>
              <a:buChar char="■"/>
            </a:pPr>
            <a:r>
              <a:rPr lang="en-US" sz="3800">
                <a:solidFill>
                  <a:schemeClr val="dk1"/>
                </a:solidFill>
              </a:rPr>
              <a:t>77 logins </a:t>
            </a:r>
            <a:r>
              <a:rPr lang="en-US" sz="3800">
                <a:solidFill>
                  <a:schemeClr val="dk1"/>
                </a:solidFill>
              </a:rPr>
              <a:t>occurred </a:t>
            </a:r>
            <a:r>
              <a:rPr lang="en-US" sz="3800">
                <a:solidFill>
                  <a:schemeClr val="dk1"/>
                </a:solidFill>
              </a:rPr>
              <a:t>at 12:00am</a:t>
            </a:r>
            <a:endParaRPr sz="3800">
              <a:solidFill>
                <a:schemeClr val="dk1"/>
              </a:solidFill>
            </a:endParaRPr>
          </a:p>
          <a:p>
            <a:pPr indent="-469900" lvl="0" marL="457200" rtl="0" algn="l">
              <a:lnSpc>
                <a:spcPct val="115000"/>
              </a:lnSpc>
              <a:spcBef>
                <a:spcPts val="1000"/>
              </a:spcBef>
              <a:spcAft>
                <a:spcPts val="0"/>
              </a:spcAft>
              <a:buClr>
                <a:schemeClr val="dk1"/>
              </a:buClr>
              <a:buSzPts val="3800"/>
              <a:buChar char="●"/>
            </a:pPr>
            <a:r>
              <a:rPr lang="en-US" sz="3800">
                <a:solidFill>
                  <a:schemeClr val="dk1"/>
                </a:solidFill>
              </a:rPr>
              <a:t>We found </a:t>
            </a:r>
            <a:r>
              <a:rPr lang="en-US" sz="3800">
                <a:solidFill>
                  <a:schemeClr val="dk1"/>
                </a:solidFill>
              </a:rPr>
              <a:t>that “user_j” was the primary user logging in</a:t>
            </a:r>
            <a:endParaRPr sz="3800">
              <a:solidFill>
                <a:schemeClr val="dk1"/>
              </a:solidFill>
            </a:endParaRPr>
          </a:p>
          <a:p>
            <a:pPr indent="-469900" lvl="0" marL="457200" rtl="0" algn="l">
              <a:lnSpc>
                <a:spcPct val="115000"/>
              </a:lnSpc>
              <a:spcBef>
                <a:spcPts val="0"/>
              </a:spcBef>
              <a:spcAft>
                <a:spcPts val="0"/>
              </a:spcAft>
              <a:buClr>
                <a:schemeClr val="dk1"/>
              </a:buClr>
              <a:buSzPts val="3800"/>
              <a:buChar char="●"/>
            </a:pPr>
            <a:r>
              <a:rPr lang="en-US" sz="3800">
                <a:solidFill>
                  <a:schemeClr val="dk1"/>
                </a:solidFill>
              </a:rPr>
              <a:t>The thresholds we created were accurate and correctly detected suspicious behavior while mitigating any false positives.</a:t>
            </a:r>
            <a:endParaRPr sz="38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2" name="Shape 1602"/>
        <p:cNvGrpSpPr/>
        <p:nvPr/>
      </p:nvGrpSpPr>
      <p:grpSpPr>
        <a:xfrm>
          <a:off x="0" y="0"/>
          <a:ext cx="0" cy="0"/>
          <a:chOff x="0" y="0"/>
          <a:chExt cx="0" cy="0"/>
        </a:xfrm>
      </p:grpSpPr>
      <p:sp>
        <p:nvSpPr>
          <p:cNvPr id="1603" name="Google Shape;1603;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Windows </a:t>
            </a:r>
            <a:r>
              <a:rPr lang="en-US"/>
              <a:t>Attack Summary</a:t>
            </a:r>
            <a:endParaRPr/>
          </a:p>
        </p:txBody>
      </p:sp>
      <p:sp>
        <p:nvSpPr>
          <p:cNvPr id="1604" name="Google Shape;1604;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5" name="Google Shape;1605;p113"/>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476250" lvl="0" marL="914400" rtl="0" algn="l">
              <a:lnSpc>
                <a:spcPct val="115000"/>
              </a:lnSpc>
              <a:spcBef>
                <a:spcPts val="1000"/>
              </a:spcBef>
              <a:spcAft>
                <a:spcPts val="0"/>
              </a:spcAft>
              <a:buClr>
                <a:schemeClr val="dk1"/>
              </a:buClr>
              <a:buSzPts val="3900"/>
              <a:buChar char="●"/>
            </a:pPr>
            <a:r>
              <a:rPr lang="en-US" sz="3900">
                <a:solidFill>
                  <a:schemeClr val="dk1"/>
                </a:solidFill>
              </a:rPr>
              <a:t>Observations f</a:t>
            </a:r>
            <a:r>
              <a:rPr lang="en-US" sz="3900">
                <a:solidFill>
                  <a:schemeClr val="dk1"/>
                </a:solidFill>
              </a:rPr>
              <a:t>rom 2 </a:t>
            </a:r>
            <a:r>
              <a:rPr lang="en-US" sz="3900">
                <a:solidFill>
                  <a:srgbClr val="FF0000"/>
                </a:solidFill>
              </a:rPr>
              <a:t>timechart visuals</a:t>
            </a:r>
            <a:r>
              <a:rPr lang="en-US" sz="3900">
                <a:solidFill>
                  <a:schemeClr val="dk1"/>
                </a:solidFill>
              </a:rPr>
              <a:t>:</a:t>
            </a:r>
            <a:endParaRPr sz="3900">
              <a:solidFill>
                <a:schemeClr val="dk1"/>
              </a:solidFill>
            </a:endParaRPr>
          </a:p>
          <a:p>
            <a:pPr indent="-476250" lvl="1" marL="1371600" rtl="0" algn="l">
              <a:lnSpc>
                <a:spcPct val="115000"/>
              </a:lnSpc>
              <a:spcBef>
                <a:spcPts val="1000"/>
              </a:spcBef>
              <a:spcAft>
                <a:spcPts val="0"/>
              </a:spcAft>
              <a:buClr>
                <a:schemeClr val="dk1"/>
              </a:buClr>
              <a:buSzPts val="3900"/>
              <a:buChar char="○"/>
            </a:pPr>
            <a:r>
              <a:rPr lang="en-US" sz="3900">
                <a:solidFill>
                  <a:schemeClr val="dk1"/>
                </a:solidFill>
              </a:rPr>
              <a:t>a significant increase in 2 </a:t>
            </a:r>
            <a:r>
              <a:rPr lang="en-US" sz="3900">
                <a:solidFill>
                  <a:schemeClr val="dk1"/>
                </a:solidFill>
              </a:rPr>
              <a:t>signature</a:t>
            </a:r>
            <a:r>
              <a:rPr lang="en-US" sz="3900">
                <a:solidFill>
                  <a:schemeClr val="dk1"/>
                </a:solidFill>
              </a:rPr>
              <a:t> values</a:t>
            </a:r>
            <a:r>
              <a:rPr lang="en-US" sz="3900">
                <a:solidFill>
                  <a:schemeClr val="dk1"/>
                </a:solidFill>
              </a:rPr>
              <a:t> &amp; the user activity was identified</a:t>
            </a:r>
            <a:endParaRPr sz="3900">
              <a:solidFill>
                <a:schemeClr val="dk1"/>
              </a:solidFill>
            </a:endParaRPr>
          </a:p>
          <a:p>
            <a:pPr indent="-476250" lvl="1" marL="1371600" rtl="0" algn="l">
              <a:lnSpc>
                <a:spcPct val="115000"/>
              </a:lnSpc>
              <a:spcBef>
                <a:spcPts val="1000"/>
              </a:spcBef>
              <a:spcAft>
                <a:spcPts val="0"/>
              </a:spcAft>
              <a:buClr>
                <a:schemeClr val="dk1"/>
              </a:buClr>
              <a:buSzPts val="3900"/>
              <a:buChar char="○"/>
            </a:pPr>
            <a:r>
              <a:rPr lang="en-US" sz="3900">
                <a:solidFill>
                  <a:schemeClr val="dk1"/>
                </a:solidFill>
              </a:rPr>
              <a:t>signature values that stood out:</a:t>
            </a:r>
            <a:endParaRPr sz="3900">
              <a:solidFill>
                <a:schemeClr val="dk1"/>
              </a:solidFill>
            </a:endParaRPr>
          </a:p>
          <a:p>
            <a:pPr indent="-476250" lvl="2" marL="1828800" rtl="0" algn="l">
              <a:lnSpc>
                <a:spcPct val="115000"/>
              </a:lnSpc>
              <a:spcBef>
                <a:spcPts val="1000"/>
              </a:spcBef>
              <a:spcAft>
                <a:spcPts val="0"/>
              </a:spcAft>
              <a:buClr>
                <a:schemeClr val="dk1"/>
              </a:buClr>
              <a:buSzPts val="3900"/>
              <a:buChar char="■"/>
            </a:pPr>
            <a:r>
              <a:rPr lang="en-US" sz="3900">
                <a:solidFill>
                  <a:schemeClr val="dk1"/>
                </a:solidFill>
              </a:rPr>
              <a:t>“A user account was locked out”</a:t>
            </a:r>
            <a:endParaRPr sz="3900">
              <a:solidFill>
                <a:schemeClr val="dk1"/>
              </a:solidFill>
            </a:endParaRPr>
          </a:p>
          <a:p>
            <a:pPr indent="-476250" lvl="3" marL="2286000" rtl="0" algn="l">
              <a:lnSpc>
                <a:spcPct val="115000"/>
              </a:lnSpc>
              <a:spcBef>
                <a:spcPts val="1000"/>
              </a:spcBef>
              <a:spcAft>
                <a:spcPts val="0"/>
              </a:spcAft>
              <a:buClr>
                <a:schemeClr val="dk1"/>
              </a:buClr>
              <a:buSzPts val="3900"/>
              <a:buChar char="●"/>
            </a:pPr>
            <a:r>
              <a:rPr lang="en-US" sz="3900">
                <a:solidFill>
                  <a:schemeClr val="dk1"/>
                </a:solidFill>
              </a:rPr>
              <a:t>peak at 2am</a:t>
            </a:r>
            <a:endParaRPr sz="3900">
              <a:solidFill>
                <a:schemeClr val="dk1"/>
              </a:solidFill>
            </a:endParaRPr>
          </a:p>
          <a:p>
            <a:pPr indent="-476250" lvl="2" marL="1828800" rtl="0" algn="l">
              <a:lnSpc>
                <a:spcPct val="115000"/>
              </a:lnSpc>
              <a:spcBef>
                <a:spcPts val="1000"/>
              </a:spcBef>
              <a:spcAft>
                <a:spcPts val="0"/>
              </a:spcAft>
              <a:buClr>
                <a:schemeClr val="dk1"/>
              </a:buClr>
              <a:buSzPts val="3900"/>
              <a:buChar char="■"/>
            </a:pPr>
            <a:r>
              <a:rPr lang="en-US" sz="3900">
                <a:solidFill>
                  <a:schemeClr val="dk1"/>
                </a:solidFill>
              </a:rPr>
              <a:t>“An attempt was made to reset an account’s password”</a:t>
            </a:r>
            <a:endParaRPr sz="3900">
              <a:solidFill>
                <a:schemeClr val="dk1"/>
              </a:solidFill>
            </a:endParaRPr>
          </a:p>
          <a:p>
            <a:pPr indent="-476250" lvl="3" marL="2286000" rtl="0" algn="l">
              <a:lnSpc>
                <a:spcPct val="115000"/>
              </a:lnSpc>
              <a:spcBef>
                <a:spcPts val="1000"/>
              </a:spcBef>
              <a:spcAft>
                <a:spcPts val="0"/>
              </a:spcAft>
              <a:buClr>
                <a:schemeClr val="dk1"/>
              </a:buClr>
              <a:buSzPts val="3900"/>
              <a:buChar char="●"/>
            </a:pPr>
            <a:r>
              <a:rPr lang="en-US" sz="3900">
                <a:solidFill>
                  <a:schemeClr val="dk1"/>
                </a:solidFill>
              </a:rPr>
              <a:t>peak at 9am</a:t>
            </a:r>
            <a:endParaRPr sz="3900">
              <a:solidFill>
                <a:schemeClr val="dk1"/>
              </a:solidFill>
            </a:endParaRPr>
          </a:p>
          <a:p>
            <a:pPr indent="-476250" lvl="1" marL="1371600" rtl="0" algn="l">
              <a:lnSpc>
                <a:spcPct val="115000"/>
              </a:lnSpc>
              <a:spcBef>
                <a:spcPts val="1000"/>
              </a:spcBef>
              <a:spcAft>
                <a:spcPts val="0"/>
              </a:spcAft>
              <a:buClr>
                <a:schemeClr val="dk1"/>
              </a:buClr>
              <a:buSzPts val="3900"/>
              <a:buChar char="○"/>
            </a:pPr>
            <a:r>
              <a:rPr lang="en-US" sz="3900">
                <a:solidFill>
                  <a:schemeClr val="dk1"/>
                </a:solidFill>
              </a:rPr>
              <a:t>user activity identification:</a:t>
            </a:r>
            <a:endParaRPr sz="3900">
              <a:solidFill>
                <a:schemeClr val="dk1"/>
              </a:solidFill>
            </a:endParaRPr>
          </a:p>
          <a:p>
            <a:pPr indent="-476250" lvl="2" marL="1828800" rtl="0" algn="l">
              <a:lnSpc>
                <a:spcPct val="115000"/>
              </a:lnSpc>
              <a:spcBef>
                <a:spcPts val="1000"/>
              </a:spcBef>
              <a:spcAft>
                <a:spcPts val="0"/>
              </a:spcAft>
              <a:buClr>
                <a:schemeClr val="dk1"/>
              </a:buClr>
              <a:buSzPts val="3900"/>
              <a:buChar char="■"/>
            </a:pPr>
            <a:r>
              <a:rPr lang="en-US" sz="3900">
                <a:solidFill>
                  <a:schemeClr val="dk1"/>
                </a:solidFill>
              </a:rPr>
              <a:t>user_a corresponds with “A user account was locked out”</a:t>
            </a:r>
            <a:endParaRPr sz="3900">
              <a:solidFill>
                <a:schemeClr val="dk1"/>
              </a:solidFill>
            </a:endParaRPr>
          </a:p>
          <a:p>
            <a:pPr indent="-476250" lvl="3" marL="2286000" rtl="0" algn="l">
              <a:lnSpc>
                <a:spcPct val="115000"/>
              </a:lnSpc>
              <a:spcBef>
                <a:spcPts val="1000"/>
              </a:spcBef>
              <a:spcAft>
                <a:spcPts val="0"/>
              </a:spcAft>
              <a:buClr>
                <a:schemeClr val="dk1"/>
              </a:buClr>
              <a:buSzPts val="3900"/>
              <a:buChar char="●"/>
            </a:pPr>
            <a:r>
              <a:rPr lang="en-US" sz="3900">
                <a:solidFill>
                  <a:schemeClr val="dk1"/>
                </a:solidFill>
              </a:rPr>
              <a:t>peaked at 984 events</a:t>
            </a:r>
            <a:endParaRPr sz="3900">
              <a:solidFill>
                <a:schemeClr val="dk1"/>
              </a:solidFill>
            </a:endParaRPr>
          </a:p>
          <a:p>
            <a:pPr indent="-476250" lvl="2" marL="1828800" rtl="0" algn="l">
              <a:lnSpc>
                <a:spcPct val="115000"/>
              </a:lnSpc>
              <a:spcBef>
                <a:spcPts val="1000"/>
              </a:spcBef>
              <a:spcAft>
                <a:spcPts val="0"/>
              </a:spcAft>
              <a:buClr>
                <a:schemeClr val="dk1"/>
              </a:buClr>
              <a:buSzPts val="3900"/>
              <a:buChar char="■"/>
            </a:pPr>
            <a:r>
              <a:rPr lang="en-US" sz="3900">
                <a:solidFill>
                  <a:schemeClr val="dk1"/>
                </a:solidFill>
              </a:rPr>
              <a:t>user_k corresponds with “An attempt was made to reset an account’s password”</a:t>
            </a:r>
            <a:endParaRPr sz="3900">
              <a:solidFill>
                <a:schemeClr val="dk1"/>
              </a:solidFill>
            </a:endParaRPr>
          </a:p>
          <a:p>
            <a:pPr indent="-476250" lvl="3" marL="2286000" rtl="0" algn="l">
              <a:lnSpc>
                <a:spcPct val="115000"/>
              </a:lnSpc>
              <a:spcBef>
                <a:spcPts val="1000"/>
              </a:spcBef>
              <a:spcAft>
                <a:spcPts val="0"/>
              </a:spcAft>
              <a:buClr>
                <a:schemeClr val="dk1"/>
              </a:buClr>
              <a:buSzPts val="3900"/>
              <a:buChar char="●"/>
            </a:pPr>
            <a:r>
              <a:rPr lang="en-US" sz="3900">
                <a:solidFill>
                  <a:schemeClr val="dk1"/>
                </a:solidFill>
              </a:rPr>
              <a:t>peaked at 1256 events</a:t>
            </a:r>
            <a:endParaRPr sz="3900">
              <a:solidFill>
                <a:schemeClr val="dk1"/>
              </a:solidFill>
            </a:endParaRPr>
          </a:p>
          <a:p>
            <a:pPr indent="0" lvl="0" marL="914400" rtl="0" algn="l">
              <a:lnSpc>
                <a:spcPct val="115000"/>
              </a:lnSpc>
              <a:spcBef>
                <a:spcPts val="1000"/>
              </a:spcBef>
              <a:spcAft>
                <a:spcPts val="1000"/>
              </a:spcAft>
              <a:buNone/>
            </a:pPr>
            <a:r>
              <a:t/>
            </a:r>
            <a:endParaRPr sz="39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Windows Attack Logs</a:t>
            </a:r>
            <a:endParaRPr/>
          </a:p>
        </p:txBody>
      </p:sp>
      <p:sp>
        <p:nvSpPr>
          <p:cNvPr id="1611" name="Google Shape;1611;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2" name="Google Shape;1612;p114"/>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[Optional: Place images that illustrate attack findings here.]</a:t>
            </a:r>
            <a:endParaRPr sz="3900"/>
          </a:p>
        </p:txBody>
      </p:sp>
      <p:pic>
        <p:nvPicPr>
          <p:cNvPr id="1613" name="Google Shape;1613;p114"/>
          <p:cNvPicPr preferRelativeResize="0"/>
          <p:nvPr/>
        </p:nvPicPr>
        <p:blipFill>
          <a:blip r:embed="rId3">
            <a:alphaModFix/>
          </a:blip>
          <a:stretch>
            <a:fillRect/>
          </a:stretch>
        </p:blipFill>
        <p:spPr>
          <a:xfrm>
            <a:off x="444225" y="1860400"/>
            <a:ext cx="23201974" cy="6277365"/>
          </a:xfrm>
          <a:prstGeom prst="rect">
            <a:avLst/>
          </a:prstGeom>
          <a:noFill/>
          <a:ln>
            <a:noFill/>
          </a:ln>
        </p:spPr>
      </p:pic>
      <p:sp>
        <p:nvSpPr>
          <p:cNvPr id="1614" name="Google Shape;1614;p114"/>
          <p:cNvSpPr txBox="1"/>
          <p:nvPr/>
        </p:nvSpPr>
        <p:spPr>
          <a:xfrm>
            <a:off x="812475" y="2172150"/>
            <a:ext cx="8098200" cy="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15" name="Google Shape;1615;p114"/>
          <p:cNvPicPr preferRelativeResize="0"/>
          <p:nvPr/>
        </p:nvPicPr>
        <p:blipFill>
          <a:blip r:embed="rId4">
            <a:alphaModFix/>
          </a:blip>
          <a:stretch>
            <a:fillRect/>
          </a:stretch>
        </p:blipFill>
        <p:spPr>
          <a:xfrm>
            <a:off x="444225" y="8137775"/>
            <a:ext cx="23201974" cy="5001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Screenshots of Windows Attack Logs</a:t>
            </a:r>
            <a:endParaRPr/>
          </a:p>
        </p:txBody>
      </p:sp>
      <p:sp>
        <p:nvSpPr>
          <p:cNvPr id="1622" name="Google Shape;1622;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11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24" name="Google Shape;1624;p115"/>
          <p:cNvSpPr txBox="1"/>
          <p:nvPr>
            <p:ph idx="3" type="body"/>
          </p:nvPr>
        </p:nvSpPr>
        <p:spPr>
          <a:xfrm>
            <a:off x="-25" y="1819600"/>
            <a:ext cx="24377700" cy="79299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25" name="Google Shape;1625;p115"/>
          <p:cNvPicPr preferRelativeResize="0"/>
          <p:nvPr/>
        </p:nvPicPr>
        <p:blipFill rotWithShape="1">
          <a:blip r:embed="rId3">
            <a:alphaModFix/>
          </a:blip>
          <a:srcRect b="47376" l="0" r="0" t="0"/>
          <a:stretch/>
        </p:blipFill>
        <p:spPr>
          <a:xfrm>
            <a:off x="-32800" y="1648025"/>
            <a:ext cx="24377650" cy="4263325"/>
          </a:xfrm>
          <a:prstGeom prst="rect">
            <a:avLst/>
          </a:prstGeom>
          <a:noFill/>
          <a:ln>
            <a:noFill/>
          </a:ln>
        </p:spPr>
      </p:pic>
      <p:pic>
        <p:nvPicPr>
          <p:cNvPr id="1626" name="Google Shape;1626;p115"/>
          <p:cNvPicPr preferRelativeResize="0"/>
          <p:nvPr/>
        </p:nvPicPr>
        <p:blipFill>
          <a:blip r:embed="rId4">
            <a:alphaModFix/>
          </a:blip>
          <a:stretch>
            <a:fillRect/>
          </a:stretch>
        </p:blipFill>
        <p:spPr>
          <a:xfrm>
            <a:off x="1045125" y="6136175"/>
            <a:ext cx="22221802" cy="7589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a:t>
            </a:r>
            <a:r>
              <a:rPr lang="en-US"/>
              <a:t>Attack Summary</a:t>
            </a:r>
            <a:endParaRPr/>
          </a:p>
        </p:txBody>
      </p:sp>
      <p:sp>
        <p:nvSpPr>
          <p:cNvPr id="1632" name="Google Shape;1632;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3" name="Google Shape;1633;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From Non-US activity, we had a peak of attacks at 8pm on March 25 2020 with a total of attacks for that hour at 937. And the start of the attacks happening at 7pm with a total for that hour at 81.</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From HTTP POST activity, we had a peak of request at 8pm on March 25 2020 with a total of requests of 1296.</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a:t>
            </a:r>
            <a:r>
              <a:rPr lang="en-US"/>
              <a:t>Attack Summary</a:t>
            </a:r>
            <a:endParaRPr/>
          </a:p>
        </p:txBody>
      </p:sp>
      <p:sp>
        <p:nvSpPr>
          <p:cNvPr id="1639" name="Google Shape;1639;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0" name="Google Shape;1640;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Non-US activity detected suspicious activity on March 25, 2020 at 8am. It triggered when 937 attacks occurred that hour.</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HTTP POST activity detected suspicious </a:t>
            </a:r>
            <a:r>
              <a:rPr lang="en-US" sz="4400">
                <a:solidFill>
                  <a:schemeClr val="dk1"/>
                </a:solidFill>
              </a:rPr>
              <a:t>activity</a:t>
            </a:r>
            <a:r>
              <a:rPr lang="en-US" sz="4400">
                <a:solidFill>
                  <a:schemeClr val="dk1"/>
                </a:solidFill>
              </a:rPr>
              <a:t> on March 25, 2020 at 8am. It triggered when 1296 posts occurred that hour</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4" name="Shape 1644"/>
        <p:cNvGrpSpPr/>
        <p:nvPr/>
      </p:nvGrpSpPr>
      <p:grpSpPr>
        <a:xfrm>
          <a:off x="0" y="0"/>
          <a:ext cx="0" cy="0"/>
          <a:chOff x="0" y="0"/>
          <a:chExt cx="0" cy="0"/>
        </a:xfrm>
      </p:grpSpPr>
      <p:sp>
        <p:nvSpPr>
          <p:cNvPr id="1645" name="Google Shape;1645;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a:t>
            </a:r>
            <a:r>
              <a:rPr lang="en-US"/>
              <a:t>Attack Summary</a:t>
            </a:r>
            <a:endParaRPr/>
          </a:p>
        </p:txBody>
      </p:sp>
      <p:sp>
        <p:nvSpPr>
          <p:cNvPr id="1646" name="Google Shape;1646;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7" name="Google Shape;1647;p118"/>
          <p:cNvSpPr txBox="1"/>
          <p:nvPr>
            <p:ph idx="3" type="body"/>
          </p:nvPr>
        </p:nvSpPr>
        <p:spPr>
          <a:xfrm>
            <a:off x="717350" y="2149475"/>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From the Non-US activity on an average day, the normal activity was between 80 to 120 server views per hour. A spike of 937 occurred at 8pm on March 25, 2020</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From the HTTP POST activity on an average day, the normal POST requests were between 0-3 per hour. At 8pm on March 25, 2020 the POST requests jumped to 1296.</a:t>
            </a:r>
            <a:endParaRPr sz="4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Apache Attack Logs</a:t>
            </a:r>
            <a:endParaRPr/>
          </a:p>
        </p:txBody>
      </p:sp>
      <p:sp>
        <p:nvSpPr>
          <p:cNvPr id="1653" name="Google Shape;1653;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4" name="Google Shape;1654;p119"/>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[Optional: Place images that illustrate attack findings here.]</a:t>
            </a:r>
            <a:endParaRPr sz="3900"/>
          </a:p>
        </p:txBody>
      </p:sp>
      <p:pic>
        <p:nvPicPr>
          <p:cNvPr id="1655" name="Google Shape;1655;p119"/>
          <p:cNvPicPr preferRelativeResize="0"/>
          <p:nvPr/>
        </p:nvPicPr>
        <p:blipFill>
          <a:blip r:embed="rId3">
            <a:alphaModFix/>
          </a:blip>
          <a:stretch>
            <a:fillRect/>
          </a:stretch>
        </p:blipFill>
        <p:spPr>
          <a:xfrm>
            <a:off x="164113" y="1812900"/>
            <a:ext cx="24049426" cy="6204000"/>
          </a:xfrm>
          <a:prstGeom prst="rect">
            <a:avLst/>
          </a:prstGeom>
          <a:noFill/>
          <a:ln>
            <a:noFill/>
          </a:ln>
        </p:spPr>
      </p:pic>
      <p:pic>
        <p:nvPicPr>
          <p:cNvPr id="1656" name="Google Shape;1656;p119"/>
          <p:cNvPicPr preferRelativeResize="0"/>
          <p:nvPr/>
        </p:nvPicPr>
        <p:blipFill>
          <a:blip r:embed="rId4">
            <a:alphaModFix/>
          </a:blip>
          <a:stretch>
            <a:fillRect/>
          </a:stretch>
        </p:blipFill>
        <p:spPr>
          <a:xfrm>
            <a:off x="164125" y="7637025"/>
            <a:ext cx="24049424" cy="79481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Screenshots of Apache Attack Logs</a:t>
            </a:r>
            <a:endParaRPr/>
          </a:p>
        </p:txBody>
      </p:sp>
      <p:sp>
        <p:nvSpPr>
          <p:cNvPr id="1663" name="Google Shape;1663;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4" name="Google Shape;1664;p12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65" name="Google Shape;1665;p120"/>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66" name="Google Shape;1666;p120"/>
          <p:cNvPicPr preferRelativeResize="0"/>
          <p:nvPr/>
        </p:nvPicPr>
        <p:blipFill>
          <a:blip r:embed="rId3">
            <a:alphaModFix/>
          </a:blip>
          <a:stretch>
            <a:fillRect/>
          </a:stretch>
        </p:blipFill>
        <p:spPr>
          <a:xfrm>
            <a:off x="152400" y="1575600"/>
            <a:ext cx="24225248" cy="8691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pic>
        <p:nvPicPr>
          <p:cNvPr id="1671" name="Google Shape;1671;p12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72" name="Google Shape;1672;p12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73" name="Google Shape;1673;p12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74" name="Google Shape;1674;p12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50" name="Google Shape;1350;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1" name="Google Shape;1351;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We played </a:t>
            </a:r>
            <a:r>
              <a:rPr lang="en-US" sz="3600">
                <a:solidFill>
                  <a:schemeClr val="dk1"/>
                </a:solidFill>
              </a:rPr>
              <a:t>the</a:t>
            </a:r>
            <a:r>
              <a:rPr lang="en-US" sz="3600">
                <a:solidFill>
                  <a:schemeClr val="dk1"/>
                </a:solidFill>
              </a:rPr>
              <a:t> role of an SOC analyst at Virtual Space Industries (VSI).</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VSI has heard rumors that a rival company, JobeCorp, might initiate cyberattacks to </a:t>
            </a:r>
            <a:r>
              <a:rPr lang="en-US" sz="3600">
                <a:solidFill>
                  <a:schemeClr val="dk1"/>
                </a:solidFill>
              </a:rPr>
              <a:t>hinder</a:t>
            </a:r>
            <a:r>
              <a:rPr lang="en-US" sz="3600">
                <a:solidFill>
                  <a:schemeClr val="dk1"/>
                </a:solidFill>
              </a:rPr>
              <a:t> VSI’s business endeavors.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Serving as an SOC </a:t>
            </a:r>
            <a:r>
              <a:rPr lang="en-US" sz="3600">
                <a:solidFill>
                  <a:schemeClr val="dk1"/>
                </a:solidFill>
              </a:rPr>
              <a:t>analyst</a:t>
            </a:r>
            <a:r>
              <a:rPr lang="en-US" sz="3600">
                <a:solidFill>
                  <a:schemeClr val="dk1"/>
                </a:solidFill>
              </a:rPr>
              <a:t>, our team was entrusted with monitoring against potential attacks on VSI's </a:t>
            </a:r>
            <a:r>
              <a:rPr lang="en-US" sz="3600">
                <a:solidFill>
                  <a:schemeClr val="dk1"/>
                </a:solidFill>
              </a:rPr>
              <a:t>systems and applications.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were tasked with monitoring a Windows operating system, which runs many of VSI's back-end operations, and an Apache web server, which hosts the administrative webpage.</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VSI provided us with Windows server logs and Apache server logs to analyze in Splunk.</a:t>
            </a:r>
            <a:endParaRPr sz="3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80" name="Google Shape;168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1" name="Google Shape;1681;p122"/>
          <p:cNvSpPr txBox="1"/>
          <p:nvPr>
            <p:ph idx="3" type="body"/>
          </p:nvPr>
        </p:nvSpPr>
        <p:spPr>
          <a:xfrm>
            <a:off x="703375" y="2095700"/>
            <a:ext cx="22942800" cy="10858500"/>
          </a:xfrm>
          <a:prstGeom prst="rect">
            <a:avLst/>
          </a:prstGeom>
        </p:spPr>
        <p:txBody>
          <a:bodyPr anchorCtr="0" anchor="t" bIns="2437975" lIns="1219000" spcFirstLastPara="1" rIns="1219000" wrap="square" tIns="0">
            <a:noAutofit/>
          </a:bodyPr>
          <a:lstStyle/>
          <a:p>
            <a:pPr indent="-444500" lvl="0" marL="914400" rtl="0" algn="l">
              <a:lnSpc>
                <a:spcPct val="115000"/>
              </a:lnSpc>
              <a:spcBef>
                <a:spcPts val="0"/>
              </a:spcBef>
              <a:spcAft>
                <a:spcPts val="0"/>
              </a:spcAft>
              <a:buClr>
                <a:schemeClr val="dk1"/>
              </a:buClr>
              <a:buSzPts val="3400"/>
              <a:buChar char="●"/>
            </a:pPr>
            <a:r>
              <a:rPr i="1" lang="en-US" sz="3400">
                <a:solidFill>
                  <a:schemeClr val="dk1"/>
                </a:solidFill>
              </a:rPr>
              <a:t>What were your overall findings from the attack that took place?</a:t>
            </a:r>
            <a:br>
              <a:rPr i="1" lang="en-US" sz="3400">
                <a:solidFill>
                  <a:schemeClr val="dk1"/>
                </a:solidFill>
              </a:rPr>
            </a:br>
            <a:endParaRPr i="1" sz="3400">
              <a:solidFill>
                <a:schemeClr val="dk1"/>
              </a:solidFill>
            </a:endParaRPr>
          </a:p>
          <a:p>
            <a:pPr indent="0" lvl="0" marL="914400" rtl="0" algn="l">
              <a:lnSpc>
                <a:spcPct val="115000"/>
              </a:lnSpc>
              <a:spcBef>
                <a:spcPts val="1000"/>
              </a:spcBef>
              <a:spcAft>
                <a:spcPts val="0"/>
              </a:spcAft>
              <a:buNone/>
            </a:pPr>
            <a:r>
              <a:rPr lang="en-US" sz="3400">
                <a:solidFill>
                  <a:schemeClr val="dk1"/>
                </a:solidFill>
              </a:rPr>
              <a:t>From 7:00 PM to 9:00 PM on March 25, 2020, t</a:t>
            </a:r>
            <a:r>
              <a:rPr lang="en-US" sz="3400">
                <a:solidFill>
                  <a:schemeClr val="dk1"/>
                </a:solidFill>
              </a:rPr>
              <a:t>here was a successful DDoS attack on </a:t>
            </a:r>
            <a:r>
              <a:rPr lang="en-US" sz="3400" u="sng">
                <a:solidFill>
                  <a:schemeClr val="hlink"/>
                </a:solidFill>
                <a:hlinkClick r:id="rId3"/>
              </a:rPr>
              <a:t>vsi-company.com</a:t>
            </a:r>
            <a:r>
              <a:rPr lang="en-US" sz="3400">
                <a:solidFill>
                  <a:schemeClr val="dk1"/>
                </a:solidFill>
              </a:rPr>
              <a:t> </a:t>
            </a:r>
            <a:r>
              <a:rPr lang="en-US" sz="3400">
                <a:solidFill>
                  <a:schemeClr val="dk1"/>
                </a:solidFill>
              </a:rPr>
              <a:t>which was likely the result of PHP code injection and/or brute forcing. This reduced website functionality by approximately 75% and enabled the attackers to gain access to the Windows server as user_j. The attacks originated from Kharkiv, Ukraine.</a:t>
            </a:r>
            <a:endParaRPr sz="3400">
              <a:solidFill>
                <a:schemeClr val="dk1"/>
              </a:solidFill>
            </a:endParaRPr>
          </a:p>
          <a:p>
            <a:pPr indent="0" lvl="0" marL="0" rtl="0" algn="l">
              <a:lnSpc>
                <a:spcPct val="115000"/>
              </a:lnSpc>
              <a:spcBef>
                <a:spcPts val="1000"/>
              </a:spcBef>
              <a:spcAft>
                <a:spcPts val="0"/>
              </a:spcAft>
              <a:buNone/>
            </a:pPr>
            <a:r>
              <a:t/>
            </a:r>
            <a:endParaRPr sz="3400">
              <a:solidFill>
                <a:schemeClr val="dk1"/>
              </a:solidFill>
            </a:endParaRPr>
          </a:p>
          <a:p>
            <a:pPr indent="-444500" lvl="0" marL="914400" rtl="0" algn="l">
              <a:lnSpc>
                <a:spcPct val="115000"/>
              </a:lnSpc>
              <a:spcBef>
                <a:spcPts val="1000"/>
              </a:spcBef>
              <a:spcAft>
                <a:spcPts val="0"/>
              </a:spcAft>
              <a:buClr>
                <a:schemeClr val="dk1"/>
              </a:buClr>
              <a:buSzPts val="3400"/>
              <a:buChar char="●"/>
            </a:pPr>
            <a:r>
              <a:rPr i="1" lang="en-US" sz="3400">
                <a:solidFill>
                  <a:schemeClr val="dk1"/>
                </a:solidFill>
              </a:rPr>
              <a:t>To protect VSI from future attacks, what future mitigations would you recommend?</a:t>
            </a:r>
            <a:br>
              <a:rPr i="1" lang="en-US" sz="3400">
                <a:solidFill>
                  <a:schemeClr val="dk1"/>
                </a:solidFill>
              </a:rPr>
            </a:br>
            <a:endParaRPr i="1" sz="3400">
              <a:solidFill>
                <a:schemeClr val="dk1"/>
              </a:solidFill>
            </a:endParaRPr>
          </a:p>
          <a:p>
            <a:pPr indent="-444500" lvl="0" marL="457200" rtl="0" algn="l">
              <a:lnSpc>
                <a:spcPct val="115000"/>
              </a:lnSpc>
              <a:spcBef>
                <a:spcPts val="1000"/>
              </a:spcBef>
              <a:spcAft>
                <a:spcPts val="0"/>
              </a:spcAft>
              <a:buClr>
                <a:schemeClr val="dk1"/>
              </a:buClr>
              <a:buSzPts val="3400"/>
              <a:buAutoNum type="arabicPeriod"/>
            </a:pPr>
            <a:r>
              <a:rPr lang="en-US" sz="3400">
                <a:solidFill>
                  <a:schemeClr val="dk1"/>
                </a:solidFill>
              </a:rPr>
              <a:t>Refine</a:t>
            </a:r>
            <a:r>
              <a:rPr lang="en-US" sz="3400">
                <a:solidFill>
                  <a:schemeClr val="dk1"/>
                </a:solidFill>
              </a:rPr>
              <a:t> alert thresholds for failed Windows activity to reduce false positives and ensure critical issues are detected.</a:t>
            </a:r>
            <a:endParaRPr sz="3400">
              <a:solidFill>
                <a:schemeClr val="dk1"/>
              </a:solidFill>
            </a:endParaRPr>
          </a:p>
          <a:p>
            <a:pPr indent="-444500" lvl="0" marL="457200" rtl="0" algn="l">
              <a:lnSpc>
                <a:spcPct val="115000"/>
              </a:lnSpc>
              <a:spcBef>
                <a:spcPts val="0"/>
              </a:spcBef>
              <a:spcAft>
                <a:spcPts val="0"/>
              </a:spcAft>
              <a:buClr>
                <a:schemeClr val="dk1"/>
              </a:buClr>
              <a:buSzPts val="3400"/>
              <a:buAutoNum type="arabicPeriod"/>
            </a:pPr>
            <a:r>
              <a:rPr lang="en-US" sz="3400">
                <a:solidFill>
                  <a:schemeClr val="dk1"/>
                </a:solidFill>
              </a:rPr>
              <a:t>Ensure all systems are updated and patched.</a:t>
            </a:r>
            <a:endParaRPr sz="3400">
              <a:solidFill>
                <a:schemeClr val="dk1"/>
              </a:solidFill>
            </a:endParaRPr>
          </a:p>
          <a:p>
            <a:pPr indent="-444500" lvl="0" marL="457200" rtl="0" algn="l">
              <a:lnSpc>
                <a:spcPct val="115000"/>
              </a:lnSpc>
              <a:spcBef>
                <a:spcPts val="0"/>
              </a:spcBef>
              <a:spcAft>
                <a:spcPts val="0"/>
              </a:spcAft>
              <a:buClr>
                <a:schemeClr val="dk1"/>
              </a:buClr>
              <a:buSzPts val="3400"/>
              <a:buAutoNum type="arabicPeriod"/>
            </a:pPr>
            <a:r>
              <a:rPr lang="en-US" sz="3400">
                <a:solidFill>
                  <a:schemeClr val="dk1"/>
                </a:solidFill>
              </a:rPr>
              <a:t>Immediately reset credentials for user_j. Require strong passwords for all users.</a:t>
            </a:r>
            <a:endParaRPr sz="3400">
              <a:solidFill>
                <a:schemeClr val="dk1"/>
              </a:solidFill>
            </a:endParaRPr>
          </a:p>
          <a:p>
            <a:pPr indent="-444500" lvl="0" marL="457200" rtl="0" algn="l">
              <a:lnSpc>
                <a:spcPct val="115000"/>
              </a:lnSpc>
              <a:spcBef>
                <a:spcPts val="0"/>
              </a:spcBef>
              <a:spcAft>
                <a:spcPts val="0"/>
              </a:spcAft>
              <a:buClr>
                <a:schemeClr val="dk1"/>
              </a:buClr>
              <a:buSzPts val="3400"/>
              <a:buAutoNum type="arabicPeriod"/>
            </a:pPr>
            <a:r>
              <a:rPr lang="en-US" sz="3400">
                <a:solidFill>
                  <a:schemeClr val="dk1"/>
                </a:solidFill>
              </a:rPr>
              <a:t>Limit permissions on back-end files.</a:t>
            </a:r>
            <a:endParaRPr sz="3400">
              <a:solidFill>
                <a:schemeClr val="dk1"/>
              </a:solidFill>
            </a:endParaRPr>
          </a:p>
          <a:p>
            <a:pPr indent="-444500" lvl="0" marL="457200" rtl="0" algn="l">
              <a:lnSpc>
                <a:spcPct val="115000"/>
              </a:lnSpc>
              <a:spcBef>
                <a:spcPts val="0"/>
              </a:spcBef>
              <a:spcAft>
                <a:spcPts val="0"/>
              </a:spcAft>
              <a:buClr>
                <a:schemeClr val="dk1"/>
              </a:buClr>
              <a:buSzPts val="3400"/>
              <a:buAutoNum type="arabicPeriod"/>
            </a:pPr>
            <a:r>
              <a:rPr lang="en-US" sz="3400">
                <a:solidFill>
                  <a:schemeClr val="dk1"/>
                </a:solidFill>
              </a:rPr>
              <a:t>Utilize input validation, multi-factor authentication, login attempt limits, rate limiting, and web application firewalls.</a:t>
            </a:r>
            <a:endParaRPr sz="3400">
              <a:solidFill>
                <a:schemeClr val="dk1"/>
              </a:solidFill>
            </a:endParaRPr>
          </a:p>
          <a:p>
            <a:pPr indent="-444500" lvl="0" marL="457200" rtl="0" algn="l">
              <a:lnSpc>
                <a:spcPct val="115000"/>
              </a:lnSpc>
              <a:spcBef>
                <a:spcPts val="0"/>
              </a:spcBef>
              <a:spcAft>
                <a:spcPts val="0"/>
              </a:spcAft>
              <a:buClr>
                <a:schemeClr val="dk1"/>
              </a:buClr>
              <a:buSzPts val="3400"/>
              <a:buAutoNum type="arabicPeriod"/>
            </a:pPr>
            <a:r>
              <a:rPr lang="en-US" sz="3400">
                <a:solidFill>
                  <a:schemeClr val="dk1"/>
                </a:solidFill>
              </a:rPr>
              <a:t>Consider geo-restriction for traffic from known high-risk regions.</a:t>
            </a:r>
            <a:endParaRPr sz="3400">
              <a:solidFill>
                <a:schemeClr val="dk1"/>
              </a:solidFill>
            </a:endParaRPr>
          </a:p>
        </p:txBody>
      </p:sp>
      <p:sp>
        <p:nvSpPr>
          <p:cNvPr id="1682" name="Google Shape;1682;p122"/>
          <p:cNvSpPr txBox="1"/>
          <p:nvPr/>
        </p:nvSpPr>
        <p:spPr>
          <a:xfrm>
            <a:off x="275750" y="5007700"/>
            <a:ext cx="2117700" cy="17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highlight>
                <a:srgbClr val="F7EF6A"/>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pic>
        <p:nvPicPr>
          <p:cNvPr id="1688" name="Google Shape;1688;p123"/>
          <p:cNvPicPr preferRelativeResize="0"/>
          <p:nvPr/>
        </p:nvPicPr>
        <p:blipFill>
          <a:blip r:embed="rId3">
            <a:alphaModFix/>
          </a:blip>
          <a:stretch>
            <a:fillRect/>
          </a:stretch>
        </p:blipFill>
        <p:spPr>
          <a:xfrm>
            <a:off x="18630772" y="7073100"/>
            <a:ext cx="5688100" cy="5880900"/>
          </a:xfrm>
          <a:prstGeom prst="rect">
            <a:avLst/>
          </a:prstGeom>
          <a:noFill/>
          <a:ln>
            <a:noFill/>
          </a:ln>
        </p:spPr>
      </p:pic>
      <p:sp>
        <p:nvSpPr>
          <p:cNvPr id="1689" name="Google Shape;1689;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0" name="Google Shape;1690;p12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91" name="Google Shape;1691;p123"/>
          <p:cNvSpPr txBox="1"/>
          <p:nvPr/>
        </p:nvSpPr>
        <p:spPr>
          <a:xfrm>
            <a:off x="3813475" y="1889400"/>
            <a:ext cx="14817300" cy="982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3600">
                <a:solidFill>
                  <a:schemeClr val="dk1"/>
                </a:solidFill>
              </a:rPr>
              <a:t>Thank You for Choosing Frog Squad Security, LLC</a:t>
            </a:r>
            <a:endParaRPr b="1" sz="3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600">
                <a:solidFill>
                  <a:schemeClr val="dk1"/>
                </a:solidFill>
              </a:rPr>
              <a:t>We sincerely appreciate the opportunity to partner with you in safeguarding your digital assets. At Frog Squad Security, LLC, our mission is to deliver exceptional cybersecurity solutions tailored to your unique needs. Your trust in our expertise is invaluable, and we are committed to maintaining the highest standards of security and service.</a:t>
            </a:r>
            <a:endParaRPr sz="3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600">
                <a:solidFill>
                  <a:schemeClr val="dk1"/>
                </a:solidFill>
              </a:rPr>
              <a:t>Should you have any questions or require further assistance, please do not hesitate to contact us. We look forward to continuing to support your security needs and ensuring the ongoing protection of your organization.</a:t>
            </a:r>
            <a:endParaRPr sz="3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600">
                <a:solidFill>
                  <a:schemeClr val="dk1"/>
                </a:solidFill>
              </a:rPr>
              <a:t>Thank you once again for your confidence in Frog Squad Security, LLC.</a:t>
            </a:r>
            <a:endParaRPr sz="3600">
              <a:solidFill>
                <a:schemeClr val="dk1"/>
              </a:solidFill>
            </a:endParaRPr>
          </a:p>
          <a:p>
            <a:pPr indent="0" lvl="0" marL="0" rtl="0" algn="l">
              <a:lnSpc>
                <a:spcPct val="115000"/>
              </a:lnSpc>
              <a:spcBef>
                <a:spcPts val="1200"/>
              </a:spcBef>
              <a:spcAft>
                <a:spcPts val="0"/>
              </a:spcAft>
              <a:buNone/>
            </a:pPr>
            <a:r>
              <a:rPr lang="en-US" sz="3600">
                <a:solidFill>
                  <a:schemeClr val="dk1"/>
                </a:solidFill>
              </a:rPr>
              <a:t>Sincerely,</a:t>
            </a:r>
            <a:endParaRPr sz="3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600">
                <a:solidFill>
                  <a:schemeClr val="dk1"/>
                </a:solidFill>
              </a:rPr>
              <a:t>Frog Squad Security</a:t>
            </a:r>
            <a:endParaRPr sz="36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1692" name="Google Shape;1692;p123"/>
          <p:cNvSpPr txBox="1"/>
          <p:nvPr/>
        </p:nvSpPr>
        <p:spPr>
          <a:xfrm>
            <a:off x="1413175" y="350800"/>
            <a:ext cx="20535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7" name="Google Shape;1357;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8" name="Google Shape;1358;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Splunk Add-On for Microsoft Windows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9" name="Google Shape;1359;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Microsoft Windows</a:t>
            </a:r>
            <a:endParaRPr/>
          </a:p>
        </p:txBody>
      </p:sp>
      <p:sp>
        <p:nvSpPr>
          <p:cNvPr id="1365" name="Google Shape;1365;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p88"/>
          <p:cNvSpPr txBox="1"/>
          <p:nvPr/>
        </p:nvSpPr>
        <p:spPr>
          <a:xfrm>
            <a:off x="1867350" y="2333050"/>
            <a:ext cx="17634900" cy="69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3600"/>
              <a:t>The Splunk Add-on for Windows allows a Splunk software administrator to collect:</a:t>
            </a:r>
            <a:endParaRPr sz="3600"/>
          </a:p>
          <a:p>
            <a:pPr indent="0" lvl="0" marL="0" rtl="0" algn="l">
              <a:lnSpc>
                <a:spcPct val="115000"/>
              </a:lnSpc>
              <a:spcBef>
                <a:spcPts val="1200"/>
              </a:spcBef>
              <a:spcAft>
                <a:spcPts val="0"/>
              </a:spcAft>
              <a:buClr>
                <a:schemeClr val="dk1"/>
              </a:buClr>
              <a:buSzPts val="1100"/>
              <a:buFont typeface="Arial"/>
              <a:buNone/>
            </a:pPr>
            <a:r>
              <a:t/>
            </a:r>
            <a:endParaRPr sz="3600"/>
          </a:p>
          <a:p>
            <a:pPr indent="-457200" lvl="0" marL="457200" rtl="0" algn="l">
              <a:lnSpc>
                <a:spcPct val="115000"/>
              </a:lnSpc>
              <a:spcBef>
                <a:spcPts val="1200"/>
              </a:spcBef>
              <a:spcAft>
                <a:spcPts val="0"/>
              </a:spcAft>
              <a:buSzPts val="3600"/>
              <a:buChar char="●"/>
            </a:pPr>
            <a:r>
              <a:rPr lang="en-US" sz="3600"/>
              <a:t>CPU, disk, I/O, memory, log, configuration, and user data with data inputs.</a:t>
            </a:r>
            <a:endParaRPr sz="3600"/>
          </a:p>
          <a:p>
            <a:pPr indent="-457200" lvl="0" marL="457200" rtl="0" algn="l">
              <a:lnSpc>
                <a:spcPct val="115000"/>
              </a:lnSpc>
              <a:spcBef>
                <a:spcPts val="0"/>
              </a:spcBef>
              <a:spcAft>
                <a:spcPts val="0"/>
              </a:spcAft>
              <a:buSzPts val="3600"/>
              <a:buChar char="●"/>
            </a:pPr>
            <a:r>
              <a:rPr lang="en-US" sz="3600"/>
              <a:t>Active Directory and DNS debug logs from Windows hosts that act as domain controllers for a supported version of a Windows Server. You must configure Active Directory audit policy since Active Directory does not log certain events by default.</a:t>
            </a:r>
            <a:endParaRPr sz="3600"/>
          </a:p>
          <a:p>
            <a:pPr indent="-457200" lvl="0" marL="457200" rtl="0" algn="l">
              <a:lnSpc>
                <a:spcPct val="115000"/>
              </a:lnSpc>
              <a:spcBef>
                <a:spcPts val="0"/>
              </a:spcBef>
              <a:spcAft>
                <a:spcPts val="0"/>
              </a:spcAft>
              <a:buSzPts val="3600"/>
              <a:buChar char="●"/>
            </a:pPr>
            <a:r>
              <a:rPr lang="en-US" sz="3600"/>
              <a:t>Domain Name Server debug logs from Windows hosts that run a Windows DNS Server. Windows DNS Server does not log certain events by default, and you must enable debug logging.</a:t>
            </a:r>
            <a:endParaRPr sz="3600"/>
          </a:p>
          <a:p>
            <a:pPr indent="0" lvl="0" marL="0" rtl="0" algn="l">
              <a:spcBef>
                <a:spcPts val="1200"/>
              </a:spcBef>
              <a:spcAft>
                <a:spcPts val="0"/>
              </a:spcAft>
              <a:buNone/>
            </a:pPr>
            <a:r>
              <a:t/>
            </a:r>
            <a:endParaRPr sz="3900"/>
          </a:p>
        </p:txBody>
      </p:sp>
      <p:sp>
        <p:nvSpPr>
          <p:cNvPr id="1367" name="Google Shape;1367;p88"/>
          <p:cNvSpPr txBox="1"/>
          <p:nvPr/>
        </p:nvSpPr>
        <p:spPr>
          <a:xfrm>
            <a:off x="1867350" y="12053325"/>
            <a:ext cx="2177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Source: </a:t>
            </a:r>
            <a:r>
              <a:rPr lang="en-US" sz="2400" u="sng">
                <a:solidFill>
                  <a:schemeClr val="hlink"/>
                </a:solidFill>
                <a:hlinkClick r:id="rId3"/>
              </a:rPr>
              <a:t>https://docs.splunk.com/Documentation/AddOns/released/Windows/AbouttheSplunkAdd-onforWindows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1" name="Shape 1371"/>
        <p:cNvGrpSpPr/>
        <p:nvPr/>
      </p:nvGrpSpPr>
      <p:grpSpPr>
        <a:xfrm>
          <a:off x="0" y="0"/>
          <a:ext cx="0" cy="0"/>
          <a:chOff x="0" y="0"/>
          <a:chExt cx="0" cy="0"/>
        </a:xfrm>
      </p:grpSpPr>
      <p:sp>
        <p:nvSpPr>
          <p:cNvPr id="1372" name="Google Shape;1372;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Microsoft Windows</a:t>
            </a:r>
            <a:endParaRPr/>
          </a:p>
        </p:txBody>
      </p:sp>
      <p:sp>
        <p:nvSpPr>
          <p:cNvPr id="1373" name="Google Shape;137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89"/>
          <p:cNvSpPr txBox="1"/>
          <p:nvPr/>
        </p:nvSpPr>
        <p:spPr>
          <a:xfrm>
            <a:off x="2556125" y="2201575"/>
            <a:ext cx="17634900" cy="30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3900"/>
              <a:t>This app provides further insight into data pertaining to Windows Active Directory and DNS servers, while utilizing the same user-friendly interface Splunk.</a:t>
            </a:r>
            <a:endParaRPr sz="3900"/>
          </a:p>
          <a:p>
            <a:pPr indent="0" lvl="0" marL="0" rtl="0" algn="l">
              <a:lnSpc>
                <a:spcPct val="115000"/>
              </a:lnSpc>
              <a:spcBef>
                <a:spcPts val="1200"/>
              </a:spcBef>
              <a:spcAft>
                <a:spcPts val="1200"/>
              </a:spcAft>
              <a:buNone/>
            </a:pPr>
            <a:r>
              <a:t/>
            </a:r>
            <a:endParaRPr sz="3900"/>
          </a:p>
        </p:txBody>
      </p:sp>
      <p:pic>
        <p:nvPicPr>
          <p:cNvPr id="1375" name="Google Shape;1375;p89"/>
          <p:cNvPicPr preferRelativeResize="0"/>
          <p:nvPr/>
        </p:nvPicPr>
        <p:blipFill>
          <a:blip r:embed="rId3">
            <a:alphaModFix/>
          </a:blip>
          <a:stretch>
            <a:fillRect/>
          </a:stretch>
        </p:blipFill>
        <p:spPr>
          <a:xfrm>
            <a:off x="497325" y="5724650"/>
            <a:ext cx="22911194" cy="722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Microsoft Windows</a:t>
            </a:r>
            <a:endParaRPr/>
          </a:p>
        </p:txBody>
      </p:sp>
      <p:sp>
        <p:nvSpPr>
          <p:cNvPr id="1381" name="Google Shape;1381;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82" name="Google Shape;1382;p90"/>
          <p:cNvPicPr preferRelativeResize="0"/>
          <p:nvPr/>
        </p:nvPicPr>
        <p:blipFill>
          <a:blip r:embed="rId3">
            <a:alphaModFix/>
          </a:blip>
          <a:stretch>
            <a:fillRect/>
          </a:stretch>
        </p:blipFill>
        <p:spPr>
          <a:xfrm>
            <a:off x="152400" y="1510175"/>
            <a:ext cx="16234275" cy="4048125"/>
          </a:xfrm>
          <a:prstGeom prst="rect">
            <a:avLst/>
          </a:prstGeom>
          <a:noFill/>
          <a:ln>
            <a:noFill/>
          </a:ln>
        </p:spPr>
      </p:pic>
      <p:pic>
        <p:nvPicPr>
          <p:cNvPr id="1383" name="Google Shape;1383;p90"/>
          <p:cNvPicPr preferRelativeResize="0"/>
          <p:nvPr/>
        </p:nvPicPr>
        <p:blipFill>
          <a:blip r:embed="rId4">
            <a:alphaModFix/>
          </a:blip>
          <a:stretch>
            <a:fillRect/>
          </a:stretch>
        </p:blipFill>
        <p:spPr>
          <a:xfrm>
            <a:off x="152400" y="5705575"/>
            <a:ext cx="24225251" cy="801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90" name="Google Shape;1390;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1" name="Google Shape;1391;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92" name="Google Shape;1392;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Windows logs contain details about events that occur on the system, such as user and computer account management, logins, sensitive privilege use, event success/failure, and event severity.</a:t>
            </a:r>
            <a:endParaRPr/>
          </a:p>
        </p:txBody>
      </p:sp>
      <p:sp>
        <p:nvSpPr>
          <p:cNvPr id="1393" name="Google Shape;1393;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94" name="Google Shape;1394;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Apache logs contain information about HTTP requests and responses such as method, referer domain, status, client IP, and user agent data.</a:t>
            </a:r>
            <a:endParaRPr/>
          </a:p>
        </p:txBody>
      </p:sp>
      <p:sp>
        <p:nvSpPr>
          <p:cNvPr id="1395" name="Google Shape;1395;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6" name="Google Shape;1396;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7" name="Google Shape;1397;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